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3" r:id="rId8"/>
    <p:sldId id="266" r:id="rId9"/>
    <p:sldId id="267" r:id="rId10"/>
    <p:sldId id="265" r:id="rId11"/>
    <p:sldId id="268" r:id="rId12"/>
    <p:sldId id="269" r:id="rId13"/>
    <p:sldId id="270" r:id="rId14"/>
    <p:sldId id="262"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93776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4205557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49022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1254957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62198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1101679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3880060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342020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215182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360E71-8366-4A6A-AD0F-1C6F397FBDF3}"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1228930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360E71-8366-4A6A-AD0F-1C6F397FBDF3}"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975702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360E71-8366-4A6A-AD0F-1C6F397FBDF3}" type="datetimeFigureOut">
              <a:rPr lang="en-GB" smtClean="0"/>
              <a:t>23/11/2022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663621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360E71-8366-4A6A-AD0F-1C6F397FBDF3}" type="datetimeFigureOut">
              <a:rPr lang="en-GB" smtClean="0"/>
              <a:t>23/11/2022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3925327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60E71-8366-4A6A-AD0F-1C6F397FBDF3}" type="datetimeFigureOut">
              <a:rPr lang="en-GB" smtClean="0"/>
              <a:t>23/11/2022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338430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360E71-8366-4A6A-AD0F-1C6F397FBDF3}"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280894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360E71-8366-4A6A-AD0F-1C6F397FBDF3}"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9B1B51-EB0D-4751-B27D-0D1A783889B6}" type="slidenum">
              <a:rPr lang="en-GB" smtClean="0"/>
              <a:t>‹#›</a:t>
            </a:fld>
            <a:endParaRPr lang="en-GB"/>
          </a:p>
        </p:txBody>
      </p:sp>
    </p:spTree>
    <p:extLst>
      <p:ext uri="{BB962C8B-B14F-4D97-AF65-F5344CB8AC3E}">
        <p14:creationId xmlns:p14="http://schemas.microsoft.com/office/powerpoint/2010/main" val="153668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360E71-8366-4A6A-AD0F-1C6F397FBDF3}" type="datetimeFigureOut">
              <a:rPr lang="en-GB" smtClean="0"/>
              <a:t>23/11/2022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9B1B51-EB0D-4751-B27D-0D1A783889B6}" type="slidenum">
              <a:rPr lang="en-GB" smtClean="0"/>
              <a:t>‹#›</a:t>
            </a:fld>
            <a:endParaRPr lang="en-GB"/>
          </a:p>
        </p:txBody>
      </p:sp>
    </p:spTree>
    <p:extLst>
      <p:ext uri="{BB962C8B-B14F-4D97-AF65-F5344CB8AC3E}">
        <p14:creationId xmlns:p14="http://schemas.microsoft.com/office/powerpoint/2010/main" val="3778548054"/>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_ENREF_9"/><Relationship Id="rId2" Type="http://schemas.openxmlformats.org/officeDocument/2006/relationships/hyperlink" Target="#_ENREF_8"/><Relationship Id="rId1" Type="http://schemas.openxmlformats.org/officeDocument/2006/relationships/slideLayout" Target="../slideLayouts/slideLayout2.xml"/><Relationship Id="rId4" Type="http://schemas.openxmlformats.org/officeDocument/2006/relationships/hyperlink" Target="#_ENREF_12"/></Relationships>
</file>

<file path=ppt/slides/_rels/slide5.xml.rels><?xml version="1.0" encoding="UTF-8" standalone="yes"?>
<Relationships xmlns="http://schemas.openxmlformats.org/package/2006/relationships"><Relationship Id="rId2" Type="http://schemas.openxmlformats.org/officeDocument/2006/relationships/hyperlink" Target="#_ENREF_19"/><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_ENREF_30"/><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_ENREF_33"/><Relationship Id="rId2" Type="http://schemas.openxmlformats.org/officeDocument/2006/relationships/hyperlink" Target="#_ENREF_32"/><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E4F5B-2CD5-4EE3-8FA9-AC80F3CC5933}"/>
              </a:ext>
            </a:extLst>
          </p:cNvPr>
          <p:cNvSpPr>
            <a:spLocks noGrp="1"/>
          </p:cNvSpPr>
          <p:nvPr>
            <p:ph type="ctrTitle"/>
          </p:nvPr>
        </p:nvSpPr>
        <p:spPr/>
        <p:txBody>
          <a:bodyPr>
            <a:normAutofit fontScale="90000"/>
          </a:bodyPr>
          <a:lstStyle/>
          <a:p>
            <a:r>
              <a:rPr lang="en-GB" dirty="0"/>
              <a:t>WEB BASED INTERVENTION FOR ALCOHOL AND SUBSTANCE ABUSE</a:t>
            </a:r>
          </a:p>
        </p:txBody>
      </p:sp>
      <p:sp>
        <p:nvSpPr>
          <p:cNvPr id="3" name="Subtitle 2">
            <a:extLst>
              <a:ext uri="{FF2B5EF4-FFF2-40B4-BE49-F238E27FC236}">
                <a16:creationId xmlns:a16="http://schemas.microsoft.com/office/drawing/2014/main" id="{BED8B526-B49A-4FB1-90C6-01BD4F3ADABB}"/>
              </a:ext>
            </a:extLst>
          </p:cNvPr>
          <p:cNvSpPr>
            <a:spLocks noGrp="1"/>
          </p:cNvSpPr>
          <p:nvPr>
            <p:ph type="subTitle" idx="1"/>
          </p:nvPr>
        </p:nvSpPr>
        <p:spPr>
          <a:xfrm>
            <a:off x="1507067" y="4397063"/>
            <a:ext cx="7766936" cy="1096899"/>
          </a:xfrm>
        </p:spPr>
        <p:txBody>
          <a:bodyPr>
            <a:normAutofit fontScale="25000" lnSpcReduction="20000"/>
          </a:bodyPr>
          <a:lstStyle/>
          <a:p>
            <a:pPr algn="ctr"/>
            <a:r>
              <a:rPr lang="en-GB" sz="6400" dirty="0"/>
              <a:t>Prof Nazarius Mbona Tumwesigye -MakSPH</a:t>
            </a:r>
          </a:p>
          <a:p>
            <a:pPr algn="ctr"/>
            <a:r>
              <a:rPr lang="en-GB" sz="6400" dirty="0"/>
              <a:t>Dr </a:t>
            </a:r>
            <a:r>
              <a:rPr lang="en-GB" sz="6400" dirty="0" err="1"/>
              <a:t>Mutamba</a:t>
            </a:r>
            <a:r>
              <a:rPr lang="en-GB" sz="6400" dirty="0"/>
              <a:t> </a:t>
            </a:r>
            <a:r>
              <a:rPr lang="en-GB" sz="6400" dirty="0" err="1"/>
              <a:t>Byamah</a:t>
            </a:r>
            <a:r>
              <a:rPr lang="en-GB" sz="6400" dirty="0"/>
              <a:t>-Butabika </a:t>
            </a:r>
            <a:r>
              <a:rPr lang="en-GB" sz="6400" dirty="0" err="1"/>
              <a:t>Hospita</a:t>
            </a:r>
            <a:endParaRPr lang="en-GB" sz="6400" dirty="0"/>
          </a:p>
          <a:p>
            <a:pPr algn="ctr"/>
            <a:r>
              <a:rPr lang="en-GB" sz="6400" dirty="0"/>
              <a:t>Henry Nsubuga- Makerere University</a:t>
            </a:r>
          </a:p>
          <a:p>
            <a:pPr algn="ctr"/>
            <a:r>
              <a:rPr lang="en-GB" sz="6400" dirty="0"/>
              <a:t>Claire Biribawa-MakSPH</a:t>
            </a:r>
          </a:p>
          <a:p>
            <a:pPr algn="ctr"/>
            <a:r>
              <a:rPr lang="en-GB" sz="6400" dirty="0"/>
              <a:t>Cissie Namanda-MakSPH</a:t>
            </a:r>
          </a:p>
          <a:p>
            <a:pPr algn="ctr"/>
            <a:r>
              <a:rPr lang="en-GB" sz="6400" dirty="0"/>
              <a:t>Irene </a:t>
            </a:r>
            <a:r>
              <a:rPr lang="en-GB" sz="6400" dirty="0" err="1"/>
              <a:t>Wanyana</a:t>
            </a:r>
            <a:r>
              <a:rPr lang="en-GB" sz="6400"/>
              <a:t>-MakSPH</a:t>
            </a:r>
            <a:endParaRPr lang="en-GB" sz="6400" dirty="0"/>
          </a:p>
          <a:p>
            <a:endParaRPr lang="en-GB" dirty="0"/>
          </a:p>
        </p:txBody>
      </p:sp>
    </p:spTree>
    <p:extLst>
      <p:ext uri="{BB962C8B-B14F-4D97-AF65-F5344CB8AC3E}">
        <p14:creationId xmlns:p14="http://schemas.microsoft.com/office/powerpoint/2010/main" val="327222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CC562-D9DE-4C46-A759-78AD8FBB0D60}"/>
              </a:ext>
            </a:extLst>
          </p:cNvPr>
          <p:cNvSpPr>
            <a:spLocks noGrp="1"/>
          </p:cNvSpPr>
          <p:nvPr>
            <p:ph type="title"/>
          </p:nvPr>
        </p:nvSpPr>
        <p:spPr/>
        <p:txBody>
          <a:bodyPr/>
          <a:lstStyle/>
          <a:p>
            <a:r>
              <a:rPr lang="en-GB" dirty="0"/>
              <a:t>Intervention</a:t>
            </a:r>
          </a:p>
        </p:txBody>
      </p:sp>
      <p:sp>
        <p:nvSpPr>
          <p:cNvPr id="3" name="Content Placeholder 2">
            <a:extLst>
              <a:ext uri="{FF2B5EF4-FFF2-40B4-BE49-F238E27FC236}">
                <a16:creationId xmlns:a16="http://schemas.microsoft.com/office/drawing/2014/main" id="{3448F409-13E1-4907-9C20-0D218CC38A79}"/>
              </a:ext>
            </a:extLst>
          </p:cNvPr>
          <p:cNvSpPr>
            <a:spLocks noGrp="1"/>
          </p:cNvSpPr>
          <p:nvPr>
            <p:ph idx="1"/>
          </p:nvPr>
        </p:nvSpPr>
        <p:spPr/>
        <p:txBody>
          <a:bodyPr>
            <a:normAutofit fontScale="70000" lnSpcReduction="20000"/>
          </a:bodyPr>
          <a:lstStyle/>
          <a:p>
            <a:pPr marL="571500" lvl="0" indent="-571500">
              <a:buFont typeface="+mj-lt"/>
              <a:buAutoNum type="romanLcPeriod"/>
            </a:pPr>
            <a:r>
              <a:rPr lang="en-GB" dirty="0"/>
              <a:t>Secure login details for users to a Platform with user friendly reading materials against substance use and alcohol accessible through students’ phone web browsers or computers.  </a:t>
            </a:r>
            <a:br>
              <a:rPr lang="en-GB" dirty="0"/>
            </a:br>
            <a:endParaRPr lang="en-GB" dirty="0"/>
          </a:p>
          <a:p>
            <a:pPr marL="571500" lvl="0" indent="-571500">
              <a:buFont typeface="+mj-lt"/>
              <a:buAutoNum type="romanLcPeriod"/>
            </a:pPr>
            <a:r>
              <a:rPr lang="en-GB" dirty="0"/>
              <a:t>A web-based messaging platform where users can reach out to counsellors in case the materials are difficult to understand.</a:t>
            </a:r>
            <a:br>
              <a:rPr lang="en-GB" dirty="0"/>
            </a:br>
            <a:endParaRPr lang="en-GB" dirty="0"/>
          </a:p>
          <a:p>
            <a:pPr marL="571500" lvl="0" indent="-571500">
              <a:buFont typeface="+mj-lt"/>
              <a:buAutoNum type="romanLcPeriod"/>
            </a:pPr>
            <a:r>
              <a:rPr lang="en-GB" dirty="0"/>
              <a:t>Email reminders will be sent to all especially those who may not be using the shared material routinely. </a:t>
            </a:r>
            <a:br>
              <a:rPr lang="en-GB" dirty="0"/>
            </a:br>
            <a:endParaRPr lang="en-GB" dirty="0"/>
          </a:p>
          <a:p>
            <a:pPr marL="571500" lvl="0" indent="-571500">
              <a:buFont typeface="+mj-lt"/>
              <a:buAutoNum type="romanLcPeriod"/>
            </a:pPr>
            <a:r>
              <a:rPr lang="en-GB" dirty="0"/>
              <a:t>Dashboard for the data manager who will remotely monitor material use by each of the individual users.</a:t>
            </a:r>
            <a:br>
              <a:rPr lang="en-GB" dirty="0"/>
            </a:br>
            <a:endParaRPr lang="en-GB" dirty="0"/>
          </a:p>
          <a:p>
            <a:pPr marL="571500" lvl="0" indent="-571500">
              <a:buFont typeface="+mj-lt"/>
              <a:buAutoNum type="romanLcPeriod"/>
            </a:pPr>
            <a:r>
              <a:rPr lang="en-GB" dirty="0"/>
              <a:t>Participants with difficulty accessing or understanding the material will be advised to talk to the counsellors who will be online much of the day</a:t>
            </a:r>
            <a:br>
              <a:rPr lang="en-GB" dirty="0"/>
            </a:br>
            <a:endParaRPr lang="en-GB" dirty="0"/>
          </a:p>
          <a:p>
            <a:pPr marL="571500" indent="-571500">
              <a:buFont typeface="+mj-lt"/>
              <a:buAutoNum type="romanLcPeriod"/>
            </a:pPr>
            <a:r>
              <a:rPr lang="en-GB" dirty="0"/>
              <a:t>The counsellors will make weekly follow-ups to check on the progress. However, the application on the participants’ phones will be able to collect information on progress weekly. The counsellors The counsellors will follow-up on those whose details show queries on fidelity to the rules of intervention or will have failed to send the update on the progress.</a:t>
            </a:r>
          </a:p>
        </p:txBody>
      </p:sp>
    </p:spTree>
    <p:extLst>
      <p:ext uri="{BB962C8B-B14F-4D97-AF65-F5344CB8AC3E}">
        <p14:creationId xmlns:p14="http://schemas.microsoft.com/office/powerpoint/2010/main" val="3630531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F7C02-5E03-4F97-84DF-E2E8C51E1343}"/>
              </a:ext>
            </a:extLst>
          </p:cNvPr>
          <p:cNvSpPr>
            <a:spLocks noGrp="1"/>
          </p:cNvSpPr>
          <p:nvPr>
            <p:ph type="title"/>
          </p:nvPr>
        </p:nvSpPr>
        <p:spPr/>
        <p:txBody>
          <a:bodyPr/>
          <a:lstStyle/>
          <a:p>
            <a:r>
              <a:rPr lang="en-GB" dirty="0"/>
              <a:t>Key outcome variables</a:t>
            </a:r>
          </a:p>
        </p:txBody>
      </p:sp>
      <p:sp>
        <p:nvSpPr>
          <p:cNvPr id="3" name="Content Placeholder 2">
            <a:extLst>
              <a:ext uri="{FF2B5EF4-FFF2-40B4-BE49-F238E27FC236}">
                <a16:creationId xmlns:a16="http://schemas.microsoft.com/office/drawing/2014/main" id="{2FF273F3-D209-4023-BBDB-4FD29B9ED76E}"/>
              </a:ext>
            </a:extLst>
          </p:cNvPr>
          <p:cNvSpPr>
            <a:spLocks noGrp="1"/>
          </p:cNvSpPr>
          <p:nvPr>
            <p:ph idx="1"/>
          </p:nvPr>
        </p:nvSpPr>
        <p:spPr/>
        <p:txBody>
          <a:bodyPr/>
          <a:lstStyle/>
          <a:p>
            <a:pPr lvl="0"/>
            <a:r>
              <a:rPr lang="en-GB" dirty="0"/>
              <a:t>Having  ASUD</a:t>
            </a:r>
          </a:p>
          <a:p>
            <a:pPr lvl="0"/>
            <a:r>
              <a:rPr lang="en-GB" dirty="0"/>
              <a:t>Alcohol/drug dependence (more severe form of ASUD)</a:t>
            </a:r>
          </a:p>
          <a:p>
            <a:pPr lvl="0"/>
            <a:r>
              <a:rPr lang="en-GB" dirty="0"/>
              <a:t>Global Functioning (Mental, Physical and Social functioning)</a:t>
            </a:r>
          </a:p>
          <a:p>
            <a:pPr lvl="0"/>
            <a:r>
              <a:rPr lang="en-GB" dirty="0"/>
              <a:t>Quality of Life</a:t>
            </a:r>
          </a:p>
          <a:p>
            <a:pPr lvl="0"/>
            <a:r>
              <a:rPr lang="en-GB" dirty="0"/>
              <a:t>DUDIT/AUDIT score</a:t>
            </a:r>
          </a:p>
          <a:p>
            <a:pPr lvl="0"/>
            <a:r>
              <a:rPr lang="en-GB" dirty="0"/>
              <a:t>Experience of depression and ASUD related outcomes</a:t>
            </a:r>
          </a:p>
          <a:p>
            <a:endParaRPr lang="en-GB" dirty="0"/>
          </a:p>
        </p:txBody>
      </p:sp>
    </p:spTree>
    <p:extLst>
      <p:ext uri="{BB962C8B-B14F-4D97-AF65-F5344CB8AC3E}">
        <p14:creationId xmlns:p14="http://schemas.microsoft.com/office/powerpoint/2010/main" val="1376525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85251-F499-456A-BE92-994BEF46520D}"/>
              </a:ext>
            </a:extLst>
          </p:cNvPr>
          <p:cNvSpPr>
            <a:spLocks noGrp="1"/>
          </p:cNvSpPr>
          <p:nvPr>
            <p:ph type="title"/>
          </p:nvPr>
        </p:nvSpPr>
        <p:spPr/>
        <p:txBody>
          <a:bodyPr/>
          <a:lstStyle/>
          <a:p>
            <a:r>
              <a:rPr lang="en-GB" dirty="0"/>
              <a:t>Data analysis</a:t>
            </a:r>
          </a:p>
        </p:txBody>
      </p:sp>
      <p:sp>
        <p:nvSpPr>
          <p:cNvPr id="3" name="Content Placeholder 2">
            <a:extLst>
              <a:ext uri="{FF2B5EF4-FFF2-40B4-BE49-F238E27FC236}">
                <a16:creationId xmlns:a16="http://schemas.microsoft.com/office/drawing/2014/main" id="{9C4ED631-EC51-4780-A69E-0E8D4A0CED98}"/>
              </a:ext>
            </a:extLst>
          </p:cNvPr>
          <p:cNvSpPr>
            <a:spLocks noGrp="1"/>
          </p:cNvSpPr>
          <p:nvPr>
            <p:ph idx="1"/>
          </p:nvPr>
        </p:nvSpPr>
        <p:spPr/>
        <p:txBody>
          <a:bodyPr>
            <a:normAutofit/>
          </a:bodyPr>
          <a:lstStyle/>
          <a:p>
            <a:r>
              <a:rPr lang="en-GB" dirty="0"/>
              <a:t>Alcohol and substance use practices will be compared between intervention and control areas at each of 3 follow-up stages- (monthly) following intention-to-treat mode-T-tests and chi-</a:t>
            </a:r>
            <a:r>
              <a:rPr lang="en-GB" dirty="0" err="1"/>
              <a:t>sq</a:t>
            </a:r>
            <a:r>
              <a:rPr lang="en-GB" dirty="0"/>
              <a:t> tests to be used</a:t>
            </a:r>
          </a:p>
          <a:p>
            <a:r>
              <a:rPr lang="en-GB" dirty="0"/>
              <a:t>Difference in difference multivariable analysis techniques will be applied to assess factors associated with the difference between intervention and control groups.   There will be interim analyses at end of month 1 and month 2 before the final end line analysis.  </a:t>
            </a:r>
          </a:p>
          <a:p>
            <a:r>
              <a:rPr lang="en-GB" dirty="0"/>
              <a:t>Other perspectives in analysis will be explored. These include using multilevel mixed effects models with an intention-to-treat aspect.  We expect clustering by halls of residence and Universities and thus the importance of mixed effects analysis</a:t>
            </a:r>
          </a:p>
        </p:txBody>
      </p:sp>
    </p:spTree>
    <p:extLst>
      <p:ext uri="{BB962C8B-B14F-4D97-AF65-F5344CB8AC3E}">
        <p14:creationId xmlns:p14="http://schemas.microsoft.com/office/powerpoint/2010/main" val="934190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BD8D8-9F53-45BA-80FD-3C761E22F046}"/>
              </a:ext>
            </a:extLst>
          </p:cNvPr>
          <p:cNvSpPr>
            <a:spLocks noGrp="1"/>
          </p:cNvSpPr>
          <p:nvPr>
            <p:ph type="title"/>
          </p:nvPr>
        </p:nvSpPr>
        <p:spPr/>
        <p:txBody>
          <a:bodyPr/>
          <a:lstStyle/>
          <a:p>
            <a:r>
              <a:rPr lang="en-GB" dirty="0"/>
              <a:t>Ethical considerations</a:t>
            </a:r>
          </a:p>
        </p:txBody>
      </p:sp>
      <p:sp>
        <p:nvSpPr>
          <p:cNvPr id="3" name="Content Placeholder 2">
            <a:extLst>
              <a:ext uri="{FF2B5EF4-FFF2-40B4-BE49-F238E27FC236}">
                <a16:creationId xmlns:a16="http://schemas.microsoft.com/office/drawing/2014/main" id="{12B88A76-9EA0-4528-832E-946082712F13}"/>
              </a:ext>
            </a:extLst>
          </p:cNvPr>
          <p:cNvSpPr>
            <a:spLocks noGrp="1"/>
          </p:cNvSpPr>
          <p:nvPr>
            <p:ph idx="1"/>
          </p:nvPr>
        </p:nvSpPr>
        <p:spPr/>
        <p:txBody>
          <a:bodyPr/>
          <a:lstStyle/>
          <a:p>
            <a:r>
              <a:rPr lang="en-GB" dirty="0"/>
              <a:t>Informed consent</a:t>
            </a:r>
          </a:p>
          <a:p>
            <a:r>
              <a:rPr lang="en-GB" dirty="0"/>
              <a:t>Approvals-IRB and NCST</a:t>
            </a:r>
          </a:p>
          <a:p>
            <a:r>
              <a:rPr lang="en-GB" dirty="0"/>
              <a:t>confidentiality</a:t>
            </a:r>
          </a:p>
        </p:txBody>
      </p:sp>
    </p:spTree>
    <p:extLst>
      <p:ext uri="{BB962C8B-B14F-4D97-AF65-F5344CB8AC3E}">
        <p14:creationId xmlns:p14="http://schemas.microsoft.com/office/powerpoint/2010/main" val="2071830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F6645-3E65-42A3-A062-B08F000D6BAF}"/>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30476A79-529E-4D2F-8B84-36D364673A75}"/>
              </a:ext>
            </a:extLst>
          </p:cNvPr>
          <p:cNvSpPr>
            <a:spLocks noGrp="1"/>
          </p:cNvSpPr>
          <p:nvPr>
            <p:ph idx="1"/>
          </p:nvPr>
        </p:nvSpPr>
        <p:spPr>
          <a:xfrm>
            <a:off x="677334" y="1464817"/>
            <a:ext cx="8596668" cy="4576546"/>
          </a:xfrm>
        </p:spPr>
        <p:txBody>
          <a:bodyPr>
            <a:noAutofit/>
          </a:bodyPr>
          <a:lstStyle/>
          <a:p>
            <a:r>
              <a:rPr lang="en-US" sz="1100" dirty="0"/>
              <a:t>1.	</a:t>
            </a:r>
            <a:r>
              <a:rPr lang="en-US" sz="1100" dirty="0" err="1"/>
              <a:t>Manyanda</a:t>
            </a:r>
            <a:r>
              <a:rPr lang="en-US" sz="1100" dirty="0"/>
              <a:t>, K., et al., </a:t>
            </a:r>
            <a:r>
              <a:rPr lang="en-US" sz="1100" i="1" dirty="0"/>
              <a:t>Prevention of Substance Use among the Youth: A Public Health Priority</a:t>
            </a:r>
            <a:r>
              <a:rPr lang="en-US" sz="1100" dirty="0"/>
              <a:t>, in </a:t>
            </a:r>
            <a:r>
              <a:rPr lang="en-US" sz="1100" i="1" dirty="0"/>
              <a:t>Substance Use and Misuse in sub-Saharan Africa</a:t>
            </a:r>
            <a:r>
              <a:rPr lang="en-US" sz="1100" dirty="0"/>
              <a:t>. 2021, Springer. p. 145-159.</a:t>
            </a:r>
            <a:endParaRPr lang="en-GB" sz="1100" dirty="0"/>
          </a:p>
          <a:p>
            <a:r>
              <a:rPr lang="en-US" sz="1100" dirty="0"/>
              <a:t>2.	Das, J.K., et al., </a:t>
            </a:r>
            <a:r>
              <a:rPr lang="en-US" sz="1100" i="1" dirty="0"/>
              <a:t>Interventions for adolescent substance abuse: An overview of systematic reviews.</a:t>
            </a:r>
            <a:r>
              <a:rPr lang="en-US" sz="1100" dirty="0"/>
              <a:t> Journal of Adolescent Health, 2016. </a:t>
            </a:r>
            <a:r>
              <a:rPr lang="en-US" sz="1100" b="1" dirty="0"/>
              <a:t>59</a:t>
            </a:r>
            <a:r>
              <a:rPr lang="en-US" sz="1100" dirty="0"/>
              <a:t>(4): p. S61-S75.</a:t>
            </a:r>
            <a:endParaRPr lang="en-GB" sz="1100" dirty="0"/>
          </a:p>
          <a:p>
            <a:r>
              <a:rPr lang="en-US" sz="1100" dirty="0"/>
              <a:t>3.	Nations, U., </a:t>
            </a:r>
            <a:r>
              <a:rPr lang="en-US" sz="1100" i="1" dirty="0"/>
              <a:t>World drug report.</a:t>
            </a:r>
            <a:r>
              <a:rPr lang="en-US" sz="1100" dirty="0"/>
              <a:t> United Nations publication, 2020.</a:t>
            </a:r>
            <a:endParaRPr lang="en-GB" sz="1100" dirty="0"/>
          </a:p>
          <a:p>
            <a:r>
              <a:rPr lang="en-US" sz="1100" dirty="0"/>
              <a:t>4.	</a:t>
            </a:r>
            <a:r>
              <a:rPr lang="en-US" sz="1100" dirty="0" err="1"/>
              <a:t>Npa</a:t>
            </a:r>
            <a:r>
              <a:rPr lang="en-US" sz="1100" dirty="0"/>
              <a:t>, </a:t>
            </a:r>
            <a:r>
              <a:rPr lang="en-US" sz="1100" i="1" dirty="0"/>
              <a:t>Third National Development Pan 2020/21-2024/25</a:t>
            </a:r>
            <a:r>
              <a:rPr lang="en-US" sz="1100" dirty="0"/>
              <a:t>, N. III, Editor. 2020, National Planning Authority: Kampala.</a:t>
            </a:r>
            <a:endParaRPr lang="en-GB" sz="1100" dirty="0"/>
          </a:p>
          <a:p>
            <a:r>
              <a:rPr lang="en-US" sz="1100" dirty="0"/>
              <a:t>5.	Tumwesigye, N.M., et al., </a:t>
            </a:r>
            <a:r>
              <a:rPr lang="en-US" sz="1100" i="1" dirty="0"/>
              <a:t>Drugs and alcohol Use patterns among those seeking care in urban rehabilitation </a:t>
            </a:r>
            <a:r>
              <a:rPr lang="en-US" sz="1100" i="1" dirty="0" err="1"/>
              <a:t>centres</a:t>
            </a:r>
            <a:r>
              <a:rPr lang="en-US" sz="1100" i="1" dirty="0"/>
              <a:t> before and during early months of COVID-19 in Uganda.</a:t>
            </a:r>
            <a:r>
              <a:rPr lang="en-US" sz="1100" dirty="0"/>
              <a:t> African Health Sciences, 2022. </a:t>
            </a:r>
            <a:r>
              <a:rPr lang="en-US" sz="1100" b="1" dirty="0"/>
              <a:t>22</a:t>
            </a:r>
            <a:r>
              <a:rPr lang="en-US" sz="1100" dirty="0"/>
              <a:t>(2): p. 93-107.</a:t>
            </a:r>
            <a:endParaRPr lang="en-GB" sz="1100" dirty="0"/>
          </a:p>
          <a:p>
            <a:r>
              <a:rPr lang="en-US" sz="1100" dirty="0"/>
              <a:t>6.	</a:t>
            </a:r>
            <a:r>
              <a:rPr lang="en-US" sz="1100" dirty="0" err="1"/>
              <a:t>Kuteesa</a:t>
            </a:r>
            <a:r>
              <a:rPr lang="en-US" sz="1100" dirty="0"/>
              <a:t>, M.O., et al., </a:t>
            </a:r>
            <a:r>
              <a:rPr lang="en-US" sz="1100" i="1" dirty="0"/>
              <a:t>Epidemiology of alcohol misuse and illicit drug use among young people aged 15–24 years in fishing communities in Uganda.</a:t>
            </a:r>
            <a:r>
              <a:rPr lang="en-US" sz="1100" dirty="0"/>
              <a:t> International journal of environmental research and public health, 2020. </a:t>
            </a:r>
            <a:r>
              <a:rPr lang="en-US" sz="1100" b="1" dirty="0"/>
              <a:t>17</a:t>
            </a:r>
            <a:r>
              <a:rPr lang="en-US" sz="1100" dirty="0"/>
              <a:t>(7): p. 2401.</a:t>
            </a:r>
            <a:endParaRPr lang="en-GB" sz="1100" dirty="0"/>
          </a:p>
          <a:p>
            <a:r>
              <a:rPr lang="en-US" sz="1100" dirty="0"/>
              <a:t>7.	Abbo, C., et al., </a:t>
            </a:r>
            <a:r>
              <a:rPr lang="en-US" sz="1100" i="1" dirty="0"/>
              <a:t>Alcohol, substance use and psychosocial competence of adolescents in selected secondary schools in Uganda: A cross sectional survey.</a:t>
            </a:r>
            <a:r>
              <a:rPr lang="en-US" sz="1100" dirty="0"/>
              <a:t> International neuropsychiatric disease journal, 2016. </a:t>
            </a:r>
            <a:r>
              <a:rPr lang="en-US" sz="1100" b="1" dirty="0"/>
              <a:t>7</a:t>
            </a:r>
            <a:r>
              <a:rPr lang="en-US" sz="1100" dirty="0"/>
              <a:t>(2): p. 25387.</a:t>
            </a:r>
            <a:endParaRPr lang="en-GB" sz="1100" dirty="0"/>
          </a:p>
          <a:p>
            <a:r>
              <a:rPr lang="en-US" sz="1100" dirty="0"/>
              <a:t>8.	Tony, L., </a:t>
            </a:r>
            <a:r>
              <a:rPr lang="en-US" sz="1100" i="1" dirty="0"/>
              <a:t>DETERMINANTS OF SHISHA SMOKING AMONG YOUTHS IN THE UNIVERSITIES IN KAMPALA UGANDA.</a:t>
            </a:r>
            <a:r>
              <a:rPr lang="en-US" sz="1100" dirty="0"/>
              <a:t> 2017.</a:t>
            </a:r>
            <a:endParaRPr lang="en-GB" sz="1100" dirty="0"/>
          </a:p>
          <a:p>
            <a:r>
              <a:rPr lang="en-US" sz="1100" dirty="0"/>
              <a:t>9.	Victoria, O., et al., </a:t>
            </a:r>
            <a:r>
              <a:rPr lang="en-US" sz="1100" i="1" dirty="0"/>
              <a:t>The Demographic and Socio-economic Factors Influencing Alcohol Abuse Among Students in Selected Universities in Kampala Uganda.</a:t>
            </a:r>
            <a:endParaRPr lang="en-GB" sz="1100" dirty="0"/>
          </a:p>
          <a:p>
            <a:r>
              <a:rPr lang="en-US" sz="1100" dirty="0"/>
              <a:t>10.	Oluwole, I., </a:t>
            </a:r>
            <a:r>
              <a:rPr lang="en-US" sz="1100" i="1" dirty="0"/>
              <a:t>PREVALENCE &amp; RISK FACTORS FOR SUBSTANCE ABUSE AMONG UNIVERSITY STUDENTS IN KAMPALA, UGANDA</a:t>
            </a:r>
            <a:r>
              <a:rPr lang="en-US" sz="1100" dirty="0"/>
              <a:t>, in </a:t>
            </a:r>
            <a:r>
              <a:rPr lang="en-US" sz="1100" i="1" dirty="0"/>
              <a:t>Secondary PREVALENCE &amp; RISK FACTORS FOR SUBSTANCE ABUSE AMONG UNIVERSITY STUDENTS IN KAMPALA, </a:t>
            </a:r>
            <a:r>
              <a:rPr lang="en-US" sz="1100" i="1" dirty="0" err="1"/>
              <a:t>UGANDA</a:t>
            </a:r>
            <a:r>
              <a:rPr lang="en-US" sz="1100" dirty="0" err="1"/>
              <a:t>Victoria</a:t>
            </a:r>
            <a:r>
              <a:rPr lang="en-US" sz="1100" dirty="0"/>
              <a:t> University Uganda. 2018, Publisher.</a:t>
            </a:r>
            <a:endParaRPr lang="en-GB" sz="1100" dirty="0"/>
          </a:p>
          <a:p>
            <a:r>
              <a:rPr lang="en-US" sz="1100" dirty="0"/>
              <a:t>11.	</a:t>
            </a:r>
            <a:r>
              <a:rPr lang="en-US" sz="1100" dirty="0" err="1"/>
              <a:t>Kintu</a:t>
            </a:r>
            <a:r>
              <a:rPr lang="en-US" sz="1100" dirty="0"/>
              <a:t>, T.M., et al., </a:t>
            </a:r>
            <a:r>
              <a:rPr lang="en-US" sz="1100" i="1" dirty="0"/>
              <a:t>Alcohol use disorder among healthcare professional students: A structural equation model describing its effect on depression, anxiety, and risky sexual behavior.</a:t>
            </a:r>
            <a:r>
              <a:rPr lang="en-US" sz="1100" dirty="0"/>
              <a:t> 2022.</a:t>
            </a:r>
            <a:endParaRPr lang="en-GB" sz="1100" dirty="0"/>
          </a:p>
          <a:p>
            <a:r>
              <a:rPr lang="en-US" sz="1100" dirty="0"/>
              <a:t>12.	Kalema, D., et al., </a:t>
            </a:r>
            <a:r>
              <a:rPr lang="en-US" sz="1100" i="1" dirty="0"/>
              <a:t>Treatment challenges for alcohol service users in Kampala, Uganda.</a:t>
            </a:r>
            <a:r>
              <a:rPr lang="en-US" sz="1100" dirty="0"/>
              <a:t> International Journal of Alcohol and Drug Research, 2017. </a:t>
            </a:r>
            <a:r>
              <a:rPr lang="en-US" sz="1100" b="1" dirty="0"/>
              <a:t>6</a:t>
            </a:r>
            <a:r>
              <a:rPr lang="en-US" sz="1100" dirty="0"/>
              <a:t>(1): p. 27-35.</a:t>
            </a:r>
            <a:endParaRPr lang="en-GB" sz="1100" dirty="0"/>
          </a:p>
        </p:txBody>
      </p:sp>
    </p:spTree>
    <p:extLst>
      <p:ext uri="{BB962C8B-B14F-4D97-AF65-F5344CB8AC3E}">
        <p14:creationId xmlns:p14="http://schemas.microsoft.com/office/powerpoint/2010/main" val="1127758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51F2E-AD63-46E2-817E-FBA2AB5DD298}"/>
              </a:ext>
            </a:extLst>
          </p:cNvPr>
          <p:cNvSpPr>
            <a:spLocks noGrp="1"/>
          </p:cNvSpPr>
          <p:nvPr>
            <p:ph type="title"/>
          </p:nvPr>
        </p:nvSpPr>
        <p:spPr/>
        <p:txBody>
          <a:bodyPr/>
          <a:lstStyle/>
          <a:p>
            <a:r>
              <a:rPr lang="en-GB" dirty="0"/>
              <a:t>References cont’d</a:t>
            </a:r>
          </a:p>
        </p:txBody>
      </p:sp>
      <p:sp>
        <p:nvSpPr>
          <p:cNvPr id="3" name="Content Placeholder 2">
            <a:extLst>
              <a:ext uri="{FF2B5EF4-FFF2-40B4-BE49-F238E27FC236}">
                <a16:creationId xmlns:a16="http://schemas.microsoft.com/office/drawing/2014/main" id="{53059D01-0A6E-4AE9-99C8-C29E125E9758}"/>
              </a:ext>
            </a:extLst>
          </p:cNvPr>
          <p:cNvSpPr>
            <a:spLocks noGrp="1"/>
          </p:cNvSpPr>
          <p:nvPr>
            <p:ph idx="1"/>
          </p:nvPr>
        </p:nvSpPr>
        <p:spPr/>
        <p:txBody>
          <a:bodyPr>
            <a:normAutofit fontScale="70000" lnSpcReduction="20000"/>
          </a:bodyPr>
          <a:lstStyle/>
          <a:p>
            <a:r>
              <a:rPr lang="en-US" dirty="0"/>
              <a:t>13.	Kalema, D., </a:t>
            </a:r>
            <a:r>
              <a:rPr lang="en-US" i="1" dirty="0"/>
              <a:t>Towards effective, culturally adapted treatment programs for alcohol service users in Uganda</a:t>
            </a:r>
            <a:r>
              <a:rPr lang="en-US" dirty="0"/>
              <a:t>, in </a:t>
            </a:r>
            <a:r>
              <a:rPr lang="en-US" i="1" dirty="0"/>
              <a:t>Secondary Towards effective, culturally adapted treatment programs for alcohol service users in </a:t>
            </a:r>
            <a:r>
              <a:rPr lang="en-US" i="1" dirty="0" err="1"/>
              <a:t>Uganda</a:t>
            </a:r>
            <a:r>
              <a:rPr lang="en-US" dirty="0" err="1"/>
              <a:t>Ghent</a:t>
            </a:r>
            <a:r>
              <a:rPr lang="en-US" dirty="0"/>
              <a:t> University. 2018, Publisher.</a:t>
            </a:r>
            <a:endParaRPr lang="en-GB" dirty="0"/>
          </a:p>
          <a:p>
            <a:r>
              <a:rPr lang="en-US" dirty="0"/>
              <a:t>14.	</a:t>
            </a:r>
            <a:r>
              <a:rPr lang="en-US" dirty="0" err="1"/>
              <a:t>Kigozi</a:t>
            </a:r>
            <a:r>
              <a:rPr lang="en-US" dirty="0"/>
              <a:t>, F. </a:t>
            </a:r>
            <a:r>
              <a:rPr lang="en-US" i="1" dirty="0"/>
              <a:t>Building service delivery systems for substance abuse treatment</a:t>
            </a:r>
            <a:r>
              <a:rPr lang="en-US" dirty="0"/>
              <a:t>. in </a:t>
            </a:r>
            <a:r>
              <a:rPr lang="en-US" i="1" dirty="0"/>
              <a:t>Paper presentation at the UCLA Integrated Substance Abuse Program Conference, Istanbul, Turkey: UCLA Integrated Substance Abuse Programs</a:t>
            </a:r>
            <a:r>
              <a:rPr lang="en-US" dirty="0"/>
              <a:t>. 2005.</a:t>
            </a:r>
            <a:endParaRPr lang="en-GB" dirty="0"/>
          </a:p>
          <a:p>
            <a:r>
              <a:rPr lang="en-US" dirty="0"/>
              <a:t>15.	Cunningham, J.A., et al., </a:t>
            </a:r>
            <a:r>
              <a:rPr lang="en-US" i="1" dirty="0"/>
              <a:t>A randomized controlled trial of an internet‐based intervention for alcohol abusers.</a:t>
            </a:r>
            <a:r>
              <a:rPr lang="en-US" dirty="0"/>
              <a:t> Addiction, 2009. </a:t>
            </a:r>
            <a:r>
              <a:rPr lang="en-US" b="1" dirty="0"/>
              <a:t>104</a:t>
            </a:r>
            <a:r>
              <a:rPr lang="en-US" dirty="0"/>
              <a:t>(12): p. 2023-2032.</a:t>
            </a:r>
            <a:endParaRPr lang="en-GB" dirty="0"/>
          </a:p>
          <a:p>
            <a:r>
              <a:rPr lang="en-US" dirty="0"/>
              <a:t>16.	Kirsch, S.E.D. and F.M. Lewis, </a:t>
            </a:r>
            <a:r>
              <a:rPr lang="en-US" i="1" dirty="0"/>
              <a:t>Using the World Wide Web in health-related intervention research: a review of controlled trials.</a:t>
            </a:r>
            <a:r>
              <a:rPr lang="en-US" dirty="0"/>
              <a:t> CIN: Computers, Informatics, Nursing, 2004. </a:t>
            </a:r>
            <a:r>
              <a:rPr lang="en-US" b="1" dirty="0"/>
              <a:t>22</a:t>
            </a:r>
            <a:r>
              <a:rPr lang="en-US" dirty="0"/>
              <a:t>(1): p. 8-18.</a:t>
            </a:r>
            <a:endParaRPr lang="en-GB" dirty="0"/>
          </a:p>
          <a:p>
            <a:r>
              <a:rPr lang="en-US" dirty="0"/>
              <a:t>17.	</a:t>
            </a:r>
            <a:r>
              <a:rPr lang="en-US" dirty="0" err="1"/>
              <a:t>Boumparis</a:t>
            </a:r>
            <a:r>
              <a:rPr lang="en-US" dirty="0"/>
              <a:t>, N., et al., </a:t>
            </a:r>
            <a:r>
              <a:rPr lang="en-US" i="1" dirty="0"/>
              <a:t>Internet interventions for adult illicit substance users: a meta‐analysis.</a:t>
            </a:r>
            <a:r>
              <a:rPr lang="en-US" dirty="0"/>
              <a:t> Addiction, 2017. </a:t>
            </a:r>
            <a:r>
              <a:rPr lang="en-US" b="1" dirty="0"/>
              <a:t>112</a:t>
            </a:r>
            <a:r>
              <a:rPr lang="en-US" dirty="0"/>
              <a:t>(9): p. 1521-1532.</a:t>
            </a:r>
            <a:endParaRPr lang="en-GB" dirty="0"/>
          </a:p>
          <a:p>
            <a:r>
              <a:rPr lang="en-US" dirty="0"/>
              <a:t>18.	Watkins, L.E. and K. Sprang, </a:t>
            </a:r>
            <a:r>
              <a:rPr lang="en-US" i="1" dirty="0"/>
              <a:t>An overview of Internet-and smartphone-delivered interventions for alcohol and substance use disorders.</a:t>
            </a:r>
            <a:r>
              <a:rPr lang="en-US" dirty="0"/>
              <a:t> Focus, 2018. </a:t>
            </a:r>
            <a:r>
              <a:rPr lang="en-US" b="1" dirty="0"/>
              <a:t>16</a:t>
            </a:r>
            <a:r>
              <a:rPr lang="en-US" dirty="0"/>
              <a:t>(4): p. 376-383.</a:t>
            </a:r>
            <a:endParaRPr lang="en-GB" dirty="0"/>
          </a:p>
          <a:p>
            <a:endParaRPr lang="en-US" dirty="0"/>
          </a:p>
          <a:p>
            <a:r>
              <a:rPr lang="en-US" dirty="0"/>
              <a:t>Clarke, R., &amp; </a:t>
            </a:r>
            <a:r>
              <a:rPr lang="en-US" dirty="0" err="1"/>
              <a:t>Tukundane</a:t>
            </a:r>
            <a:r>
              <a:rPr lang="en-US" dirty="0"/>
              <a:t>, C. (2021). Mobility justice: working through cross-disciplinary perspectives on technology and refugee youth in Uganda during a pandemic. </a:t>
            </a:r>
            <a:r>
              <a:rPr lang="en-US" i="1" dirty="0"/>
              <a:t>Interactions</a:t>
            </a:r>
            <a:r>
              <a:rPr lang="en-US" dirty="0"/>
              <a:t>, </a:t>
            </a:r>
            <a:r>
              <a:rPr lang="en-US" i="1" dirty="0"/>
              <a:t>28</a:t>
            </a:r>
            <a:r>
              <a:rPr lang="en-US" dirty="0"/>
              <a:t>(2), 28-33.</a:t>
            </a:r>
            <a:endParaRPr lang="en-GB" dirty="0"/>
          </a:p>
          <a:p>
            <a:endParaRPr lang="en-GB" dirty="0"/>
          </a:p>
        </p:txBody>
      </p:sp>
    </p:spTree>
    <p:extLst>
      <p:ext uri="{BB962C8B-B14F-4D97-AF65-F5344CB8AC3E}">
        <p14:creationId xmlns:p14="http://schemas.microsoft.com/office/powerpoint/2010/main" val="563524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CB974-E08D-42D7-8B3D-5DE0F0289BFE}"/>
              </a:ext>
            </a:extLst>
          </p:cNvPr>
          <p:cNvSpPr>
            <a:spLocks noGrp="1"/>
          </p:cNvSpPr>
          <p:nvPr>
            <p:ph type="title"/>
          </p:nvPr>
        </p:nvSpPr>
        <p:spPr/>
        <p:txBody>
          <a:bodyPr/>
          <a:lstStyle/>
          <a:p>
            <a:r>
              <a:rPr lang="en-GB" dirty="0"/>
              <a:t>Outline</a:t>
            </a:r>
          </a:p>
        </p:txBody>
      </p:sp>
      <p:sp>
        <p:nvSpPr>
          <p:cNvPr id="3" name="Content Placeholder 2">
            <a:extLst>
              <a:ext uri="{FF2B5EF4-FFF2-40B4-BE49-F238E27FC236}">
                <a16:creationId xmlns:a16="http://schemas.microsoft.com/office/drawing/2014/main" id="{78BFD9E3-8524-4425-89A1-C0A56DF5069C}"/>
              </a:ext>
            </a:extLst>
          </p:cNvPr>
          <p:cNvSpPr>
            <a:spLocks noGrp="1"/>
          </p:cNvSpPr>
          <p:nvPr>
            <p:ph idx="1"/>
          </p:nvPr>
        </p:nvSpPr>
        <p:spPr/>
        <p:txBody>
          <a:bodyPr/>
          <a:lstStyle/>
          <a:p>
            <a:r>
              <a:rPr lang="en-GB" dirty="0"/>
              <a:t>Introduction</a:t>
            </a:r>
          </a:p>
          <a:p>
            <a:r>
              <a:rPr lang="en-GB" dirty="0"/>
              <a:t>Methods</a:t>
            </a:r>
          </a:p>
          <a:p>
            <a:r>
              <a:rPr lang="en-GB" dirty="0"/>
              <a:t>Significance</a:t>
            </a:r>
          </a:p>
        </p:txBody>
      </p:sp>
    </p:spTree>
    <p:extLst>
      <p:ext uri="{BB962C8B-B14F-4D97-AF65-F5344CB8AC3E}">
        <p14:creationId xmlns:p14="http://schemas.microsoft.com/office/powerpoint/2010/main" val="2511290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4A1FB-5A3B-4CD4-9B40-E9578BACEB0B}"/>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5EE18A97-6A92-4692-8110-8C465B3D1827}"/>
              </a:ext>
            </a:extLst>
          </p:cNvPr>
          <p:cNvSpPr>
            <a:spLocks noGrp="1"/>
          </p:cNvSpPr>
          <p:nvPr>
            <p:ph idx="1"/>
          </p:nvPr>
        </p:nvSpPr>
        <p:spPr/>
        <p:txBody>
          <a:bodyPr>
            <a:normAutofit/>
          </a:bodyPr>
          <a:lstStyle/>
          <a:p>
            <a:r>
              <a:rPr lang="en-GB" dirty="0"/>
              <a:t>Alcohol and other substance use disorders (ASUDs) are a growing public health concern- commitment to the problem under SDG3.0</a:t>
            </a:r>
          </a:p>
          <a:p>
            <a:pPr lvl="1"/>
            <a:r>
              <a:rPr lang="en-GB" dirty="0"/>
              <a:t>SDG 3.0 says "Ensure healthy lives and promote well-being for all at all ages" and sub-goal 3.5 says by 2030 "Strengthen the prevention and treatment of substance abuse, including narcotic drug abuse and harmful use of alcohol". </a:t>
            </a:r>
          </a:p>
          <a:p>
            <a:r>
              <a:rPr lang="en-GB" dirty="0"/>
              <a:t>At national level the commitment is to reduce by 31% (NDP III)</a:t>
            </a:r>
          </a:p>
          <a:p>
            <a:r>
              <a:rPr lang="en-GB" dirty="0"/>
              <a:t>MOH recommended a national program targeting major risk factors (MOH, 2015)</a:t>
            </a:r>
          </a:p>
          <a:p>
            <a:r>
              <a:rPr lang="en-GB" dirty="0"/>
              <a:t>Evidence to inform appropriate action still insufficient</a:t>
            </a:r>
          </a:p>
          <a:p>
            <a:r>
              <a:rPr lang="en-GB" dirty="0"/>
              <a:t> The youth are among the populations most vulnerable to substance abuse  since they are influenced by peer pressure and their nature to experiment[1]</a:t>
            </a:r>
          </a:p>
          <a:p>
            <a:endParaRPr lang="en-GB" dirty="0"/>
          </a:p>
        </p:txBody>
      </p:sp>
    </p:spTree>
    <p:extLst>
      <p:ext uri="{BB962C8B-B14F-4D97-AF65-F5344CB8AC3E}">
        <p14:creationId xmlns:p14="http://schemas.microsoft.com/office/powerpoint/2010/main" val="73943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FF08B-98B4-42C8-922C-9536F280245A}"/>
              </a:ext>
            </a:extLst>
          </p:cNvPr>
          <p:cNvSpPr>
            <a:spLocks noGrp="1"/>
          </p:cNvSpPr>
          <p:nvPr>
            <p:ph type="title"/>
          </p:nvPr>
        </p:nvSpPr>
        <p:spPr/>
        <p:txBody>
          <a:bodyPr/>
          <a:lstStyle/>
          <a:p>
            <a:r>
              <a:rPr lang="en-GB" dirty="0"/>
              <a:t>Introduction cont’d</a:t>
            </a:r>
          </a:p>
        </p:txBody>
      </p:sp>
      <p:sp>
        <p:nvSpPr>
          <p:cNvPr id="3" name="Content Placeholder 2">
            <a:extLst>
              <a:ext uri="{FF2B5EF4-FFF2-40B4-BE49-F238E27FC236}">
                <a16:creationId xmlns:a16="http://schemas.microsoft.com/office/drawing/2014/main" id="{D562B7F5-5B68-474D-9E82-B993CFDB7208}"/>
              </a:ext>
            </a:extLst>
          </p:cNvPr>
          <p:cNvSpPr>
            <a:spLocks noGrp="1"/>
          </p:cNvSpPr>
          <p:nvPr>
            <p:ph idx="1"/>
          </p:nvPr>
        </p:nvSpPr>
        <p:spPr/>
        <p:txBody>
          <a:bodyPr>
            <a:normAutofit/>
          </a:bodyPr>
          <a:lstStyle/>
          <a:p>
            <a:r>
              <a:rPr lang="en-GB" dirty="0"/>
              <a:t>A study carried out among  students of 4 universities in Kampala in 2017 found that 29.5% smoked shisha[</a:t>
            </a:r>
            <a:r>
              <a:rPr lang="en-GB" dirty="0">
                <a:hlinkClick r:id="rId2" tooltip="TONY, 2017 #895"/>
              </a:rPr>
              <a:t>8</a:t>
            </a:r>
            <a:r>
              <a:rPr lang="en-GB" dirty="0"/>
              <a:t>]  while another study published in 2018 found that 40% of the university students were engaged in alcohol abuse[</a:t>
            </a:r>
            <a:r>
              <a:rPr lang="en-GB" dirty="0">
                <a:hlinkClick r:id="rId3" tooltip="Victoria,  #896"/>
              </a:rPr>
              <a:t>9</a:t>
            </a:r>
            <a:r>
              <a:rPr lang="en-GB" dirty="0"/>
              <a:t>]. </a:t>
            </a:r>
          </a:p>
          <a:p>
            <a:endParaRPr lang="en-GB" dirty="0"/>
          </a:p>
          <a:p>
            <a:r>
              <a:rPr lang="en-GB" dirty="0"/>
              <a:t>The accessibility to prevention and treatment services by young people in the country is low due to challenges ranging from human resource capital over infrastructural and logistic limitations to treatment and quality of care-related issues [</a:t>
            </a:r>
            <a:r>
              <a:rPr lang="en-GB" dirty="0">
                <a:hlinkClick r:id="rId4" tooltip="Kalema, 2017 #900"/>
              </a:rPr>
              <a:t>12</a:t>
            </a:r>
            <a:r>
              <a:rPr lang="en-GB" dirty="0"/>
              <a:t>].</a:t>
            </a:r>
          </a:p>
          <a:p>
            <a:r>
              <a:rPr lang="en-GB" dirty="0"/>
              <a:t>Interventions for ASUD in Uganda have mainly remained through traditional physical meetings with psychotherapists in often not-so-near location in a rented premised or government facility. </a:t>
            </a:r>
          </a:p>
          <a:p>
            <a:endParaRPr lang="en-GB" dirty="0"/>
          </a:p>
          <a:p>
            <a:endParaRPr lang="en-GB" dirty="0"/>
          </a:p>
          <a:p>
            <a:endParaRPr lang="en-GB" dirty="0"/>
          </a:p>
        </p:txBody>
      </p:sp>
    </p:spTree>
    <p:extLst>
      <p:ext uri="{BB962C8B-B14F-4D97-AF65-F5344CB8AC3E}">
        <p14:creationId xmlns:p14="http://schemas.microsoft.com/office/powerpoint/2010/main" val="379096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7986-AE08-4C81-8720-369EBFD72790}"/>
              </a:ext>
            </a:extLst>
          </p:cNvPr>
          <p:cNvSpPr>
            <a:spLocks noGrp="1"/>
          </p:cNvSpPr>
          <p:nvPr>
            <p:ph type="title"/>
          </p:nvPr>
        </p:nvSpPr>
        <p:spPr/>
        <p:txBody>
          <a:bodyPr/>
          <a:lstStyle/>
          <a:p>
            <a:r>
              <a:rPr lang="en-GB" dirty="0"/>
              <a:t>Introduction cont’d</a:t>
            </a:r>
          </a:p>
        </p:txBody>
      </p:sp>
      <p:sp>
        <p:nvSpPr>
          <p:cNvPr id="3" name="Content Placeholder 2">
            <a:extLst>
              <a:ext uri="{FF2B5EF4-FFF2-40B4-BE49-F238E27FC236}">
                <a16:creationId xmlns:a16="http://schemas.microsoft.com/office/drawing/2014/main" id="{F61D74E1-671C-46EE-A685-195521E88218}"/>
              </a:ext>
            </a:extLst>
          </p:cNvPr>
          <p:cNvSpPr>
            <a:spLocks noGrp="1"/>
          </p:cNvSpPr>
          <p:nvPr>
            <p:ph idx="1"/>
          </p:nvPr>
        </p:nvSpPr>
        <p:spPr/>
        <p:txBody>
          <a:bodyPr/>
          <a:lstStyle/>
          <a:p>
            <a:r>
              <a:rPr lang="en-GB" dirty="0"/>
              <a:t>A review of 15 randomised trials for web-based interventions featuring personalized feedback on students’ patterns of alcohol consumption found out  there was evidence to support the efficacy of very-brief, web-based interventions among college students for alcohol use reduction[</a:t>
            </a:r>
            <a:r>
              <a:rPr lang="en-GB" dirty="0">
                <a:hlinkClick r:id="rId2" tooltip="Leeman, 2015 #915"/>
              </a:rPr>
              <a:t>19</a:t>
            </a:r>
            <a:r>
              <a:rPr lang="en-GB" dirty="0"/>
              <a:t>]. </a:t>
            </a:r>
          </a:p>
          <a:p>
            <a:r>
              <a:rPr lang="en-GB" dirty="0"/>
              <a:t>The study team proposes to assess the </a:t>
            </a:r>
          </a:p>
          <a:p>
            <a:pPr lvl="1"/>
            <a:r>
              <a:rPr lang="en-GB" b="1" dirty="0"/>
              <a:t>prevalence of substance abuse among the youths aged 18-24 in University, </a:t>
            </a:r>
          </a:p>
          <a:p>
            <a:pPr lvl="1"/>
            <a:r>
              <a:rPr lang="en-GB" b="1" dirty="0"/>
              <a:t>develop a web-based intervention for the prevention and treatment of ASUD and </a:t>
            </a:r>
          </a:p>
          <a:p>
            <a:pPr lvl="1"/>
            <a:r>
              <a:rPr lang="en-GB" b="1" dirty="0"/>
              <a:t>assess the feasibility and effectiveness of the intervention.</a:t>
            </a:r>
          </a:p>
          <a:p>
            <a:endParaRPr lang="en-GB" dirty="0"/>
          </a:p>
        </p:txBody>
      </p:sp>
    </p:spTree>
    <p:extLst>
      <p:ext uri="{BB962C8B-B14F-4D97-AF65-F5344CB8AC3E}">
        <p14:creationId xmlns:p14="http://schemas.microsoft.com/office/powerpoint/2010/main" val="925795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6A714-2EF0-4512-ADEA-A1FBF7134684}"/>
              </a:ext>
            </a:extLst>
          </p:cNvPr>
          <p:cNvSpPr>
            <a:spLocks noGrp="1"/>
          </p:cNvSpPr>
          <p:nvPr>
            <p:ph type="title"/>
          </p:nvPr>
        </p:nvSpPr>
        <p:spPr/>
        <p:txBody>
          <a:bodyPr/>
          <a:lstStyle/>
          <a:p>
            <a:r>
              <a:rPr lang="en-GB" dirty="0"/>
              <a:t>Problem statement</a:t>
            </a:r>
          </a:p>
        </p:txBody>
      </p:sp>
      <p:sp>
        <p:nvSpPr>
          <p:cNvPr id="3" name="Content Placeholder 2">
            <a:extLst>
              <a:ext uri="{FF2B5EF4-FFF2-40B4-BE49-F238E27FC236}">
                <a16:creationId xmlns:a16="http://schemas.microsoft.com/office/drawing/2014/main" id="{51374F60-2808-4E30-9A33-DA5C2036E691}"/>
              </a:ext>
            </a:extLst>
          </p:cNvPr>
          <p:cNvSpPr>
            <a:spLocks noGrp="1"/>
          </p:cNvSpPr>
          <p:nvPr>
            <p:ph idx="1"/>
          </p:nvPr>
        </p:nvSpPr>
        <p:spPr/>
        <p:txBody>
          <a:bodyPr>
            <a:normAutofit/>
          </a:bodyPr>
          <a:lstStyle/>
          <a:p>
            <a:r>
              <a:rPr lang="en-GB" dirty="0"/>
              <a:t>Studies show web-based interventions are feasible and effective and provide privacy and anonymity to users[</a:t>
            </a:r>
            <a:r>
              <a:rPr lang="en-GB" dirty="0">
                <a:hlinkClick r:id="rId2" tooltip="Arnaud, 2012 #914"/>
              </a:rPr>
              <a:t>30</a:t>
            </a:r>
            <a:r>
              <a:rPr lang="en-GB" dirty="0"/>
              <a:t>] . </a:t>
            </a:r>
          </a:p>
          <a:p>
            <a:r>
              <a:rPr lang="en-GB" dirty="0"/>
              <a:t>In Uganda, despite widespread and growing availability of the internet and phone ownership especially among youth treatment modalities are mainly through physical psychotherapy sessions in rented premises or government facilities.  </a:t>
            </a:r>
          </a:p>
          <a:p>
            <a:r>
              <a:rPr lang="en-GB" dirty="0"/>
              <a:t>The high phone density (64%, Clarke et al 2021) and internet access presents an opportunity for the implementation of web-based interventions that we have not utilised.</a:t>
            </a:r>
          </a:p>
          <a:p>
            <a:r>
              <a:rPr lang="en-GB" dirty="0"/>
              <a:t>A search carried out has not found similar intervention work in Uganda</a:t>
            </a:r>
          </a:p>
          <a:p>
            <a:endParaRPr lang="en-GB" dirty="0"/>
          </a:p>
        </p:txBody>
      </p:sp>
    </p:spTree>
    <p:extLst>
      <p:ext uri="{BB962C8B-B14F-4D97-AF65-F5344CB8AC3E}">
        <p14:creationId xmlns:p14="http://schemas.microsoft.com/office/powerpoint/2010/main" val="3436387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5789-3DDB-4A57-922D-06ABE1A35881}"/>
              </a:ext>
            </a:extLst>
          </p:cNvPr>
          <p:cNvSpPr>
            <a:spLocks noGrp="1"/>
          </p:cNvSpPr>
          <p:nvPr>
            <p:ph type="title"/>
          </p:nvPr>
        </p:nvSpPr>
        <p:spPr/>
        <p:txBody>
          <a:bodyPr/>
          <a:lstStyle/>
          <a:p>
            <a:r>
              <a:rPr lang="en-GB" dirty="0"/>
              <a:t>Methods and material</a:t>
            </a:r>
          </a:p>
        </p:txBody>
      </p:sp>
      <p:sp>
        <p:nvSpPr>
          <p:cNvPr id="3" name="Content Placeholder 2">
            <a:extLst>
              <a:ext uri="{FF2B5EF4-FFF2-40B4-BE49-F238E27FC236}">
                <a16:creationId xmlns:a16="http://schemas.microsoft.com/office/drawing/2014/main" id="{034F8260-2B1F-427E-93B9-CB1234178769}"/>
              </a:ext>
            </a:extLst>
          </p:cNvPr>
          <p:cNvSpPr>
            <a:spLocks noGrp="1"/>
          </p:cNvSpPr>
          <p:nvPr>
            <p:ph idx="1"/>
          </p:nvPr>
        </p:nvSpPr>
        <p:spPr/>
        <p:txBody>
          <a:bodyPr>
            <a:normAutofit/>
          </a:bodyPr>
          <a:lstStyle/>
          <a:p>
            <a:r>
              <a:rPr lang="en-GB" dirty="0"/>
              <a:t>Design</a:t>
            </a:r>
          </a:p>
          <a:p>
            <a:pPr lvl="1"/>
            <a:r>
              <a:rPr lang="en-GB" dirty="0"/>
              <a:t>This will be a two-arm randomised controlled trial  with a baseline assessment for eligibility and a three-month follow-up. It will have 1:1 allocation ratio for arms.  </a:t>
            </a:r>
          </a:p>
          <a:p>
            <a:pPr lvl="1"/>
            <a:r>
              <a:rPr lang="en-GB" dirty="0"/>
              <a:t>One arm will be a web-based substance abuse intervention while another will be the standard care available at the institutions of the study participants. </a:t>
            </a:r>
          </a:p>
          <a:p>
            <a:pPr lvl="1"/>
            <a:r>
              <a:rPr lang="en-GB" dirty="0"/>
              <a:t>The study population will be students aged 18-24  in 3 largest private universities and 3 largest public universities  </a:t>
            </a:r>
          </a:p>
          <a:p>
            <a:pPr lvl="1"/>
            <a:r>
              <a:rPr lang="en-GB" dirty="0"/>
              <a:t>The AUDIT[</a:t>
            </a:r>
            <a:r>
              <a:rPr lang="en-GB" dirty="0">
                <a:hlinkClick r:id="rId2" action="ppaction://hlinkfile" tooltip="Babor, 2001 #77"/>
              </a:rPr>
              <a:t>32</a:t>
            </a:r>
            <a:r>
              <a:rPr lang="en-GB" dirty="0"/>
              <a:t>]  and DUDIT[</a:t>
            </a:r>
            <a:r>
              <a:rPr lang="en-GB" dirty="0">
                <a:hlinkClick r:id="rId3" action="ppaction://hlinkfile" tooltip="Hildebrand, 2015 #925"/>
              </a:rPr>
              <a:t>33</a:t>
            </a:r>
            <a:r>
              <a:rPr lang="en-GB" dirty="0"/>
              <a:t>] tools will be used to screen for alcohol and illicit drug abuse respectively.   </a:t>
            </a:r>
          </a:p>
          <a:p>
            <a:pPr lvl="1"/>
            <a:r>
              <a:rPr lang="en-GB" dirty="0"/>
              <a:t>Primary outcomes will be abstinence and reduction in frequency and amount of use of alcohol and drugs. </a:t>
            </a:r>
            <a:br>
              <a:rPr lang="en-GB" dirty="0"/>
            </a:br>
            <a:endParaRPr lang="en-GB" dirty="0"/>
          </a:p>
        </p:txBody>
      </p:sp>
    </p:spTree>
    <p:extLst>
      <p:ext uri="{BB962C8B-B14F-4D97-AF65-F5344CB8AC3E}">
        <p14:creationId xmlns:p14="http://schemas.microsoft.com/office/powerpoint/2010/main" val="3367527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E132F-B79D-40C7-BDE5-74D3FA7A0942}"/>
              </a:ext>
            </a:extLst>
          </p:cNvPr>
          <p:cNvSpPr>
            <a:spLocks noGrp="1"/>
          </p:cNvSpPr>
          <p:nvPr>
            <p:ph type="title"/>
          </p:nvPr>
        </p:nvSpPr>
        <p:spPr/>
        <p:txBody>
          <a:bodyPr/>
          <a:lstStyle/>
          <a:p>
            <a:r>
              <a:rPr lang="en-GB" dirty="0"/>
              <a:t>Methods cont’d-Inclusion and exclusion</a:t>
            </a:r>
          </a:p>
        </p:txBody>
      </p:sp>
      <p:sp>
        <p:nvSpPr>
          <p:cNvPr id="3" name="Content Placeholder 2">
            <a:extLst>
              <a:ext uri="{FF2B5EF4-FFF2-40B4-BE49-F238E27FC236}">
                <a16:creationId xmlns:a16="http://schemas.microsoft.com/office/drawing/2014/main" id="{6F1B2755-AC4C-4C4E-9FEE-2014CBC4CAD7}"/>
              </a:ext>
            </a:extLst>
          </p:cNvPr>
          <p:cNvSpPr>
            <a:spLocks noGrp="1"/>
          </p:cNvSpPr>
          <p:nvPr>
            <p:ph idx="1"/>
          </p:nvPr>
        </p:nvSpPr>
        <p:spPr/>
        <p:txBody>
          <a:bodyPr>
            <a:normAutofit/>
          </a:bodyPr>
          <a:lstStyle/>
          <a:p>
            <a:r>
              <a:rPr lang="en-GB" b="1" dirty="0"/>
              <a:t>Inclusion</a:t>
            </a:r>
            <a:endParaRPr lang="en-GB" dirty="0"/>
          </a:p>
          <a:p>
            <a:pPr lvl="1"/>
            <a:r>
              <a:rPr lang="en-GB" b="1" dirty="0"/>
              <a:t>Prevalence study: </a:t>
            </a:r>
            <a:r>
              <a:rPr lang="en-GB" dirty="0"/>
              <a:t>Any student aged 18 – 24 years at any level of education from the  selected universities</a:t>
            </a:r>
          </a:p>
          <a:p>
            <a:pPr lvl="1"/>
            <a:r>
              <a:rPr lang="en-GB" b="1" dirty="0"/>
              <a:t>WEBSA intervention: </a:t>
            </a:r>
            <a:r>
              <a:rPr lang="en-GB" dirty="0"/>
              <a:t>Any person aged 18 – 24 years at any level of education from the selected universities with ASUD problem based on AUDIT score of 8 and above or DUDIT score of 6 and above</a:t>
            </a:r>
          </a:p>
          <a:p>
            <a:r>
              <a:rPr lang="en-GB" b="1" dirty="0"/>
              <a:t>Exclusion</a:t>
            </a:r>
          </a:p>
          <a:p>
            <a:pPr lvl="1"/>
            <a:r>
              <a:rPr lang="en-GB" b="1" dirty="0"/>
              <a:t>Prevalence study:</a:t>
            </a:r>
            <a:r>
              <a:rPr lang="en-GB" dirty="0"/>
              <a:t> Doesn’t consent</a:t>
            </a:r>
          </a:p>
          <a:p>
            <a:pPr lvl="1"/>
            <a:r>
              <a:rPr lang="en-GB" b="1" dirty="0" err="1"/>
              <a:t>Websa</a:t>
            </a:r>
            <a:r>
              <a:rPr lang="en-GB" b="1" dirty="0"/>
              <a:t> Intervention:</a:t>
            </a:r>
            <a:r>
              <a:rPr lang="en-GB" dirty="0"/>
              <a:t> On treatment</a:t>
            </a:r>
          </a:p>
          <a:p>
            <a:endParaRPr lang="en-GB" dirty="0"/>
          </a:p>
          <a:p>
            <a:endParaRPr lang="en-GB" dirty="0"/>
          </a:p>
          <a:p>
            <a:pPr lvl="1"/>
            <a:endParaRPr lang="en-GB" dirty="0"/>
          </a:p>
        </p:txBody>
      </p:sp>
    </p:spTree>
    <p:extLst>
      <p:ext uri="{BB962C8B-B14F-4D97-AF65-F5344CB8AC3E}">
        <p14:creationId xmlns:p14="http://schemas.microsoft.com/office/powerpoint/2010/main" val="2981915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69D5359-F31D-4A97-8B30-A7F7ED8E846A}"/>
              </a:ext>
            </a:extLst>
          </p:cNvPr>
          <p:cNvGrpSpPr>
            <a:grpSpLocks/>
          </p:cNvGrpSpPr>
          <p:nvPr/>
        </p:nvGrpSpPr>
        <p:grpSpPr bwMode="auto">
          <a:xfrm>
            <a:off x="1823264" y="785224"/>
            <a:ext cx="5544820" cy="3849369"/>
            <a:chOff x="11536" y="-209"/>
            <a:chExt cx="46116" cy="32440"/>
          </a:xfrm>
        </p:grpSpPr>
        <p:sp>
          <p:nvSpPr>
            <p:cNvPr id="4" name="Rectangle: Rounded Corners 3">
              <a:extLst>
                <a:ext uri="{FF2B5EF4-FFF2-40B4-BE49-F238E27FC236}">
                  <a16:creationId xmlns:a16="http://schemas.microsoft.com/office/drawing/2014/main" id="{6D7EBF34-EC48-4D79-9C07-F452DEB144D5}"/>
                </a:ext>
              </a:extLst>
            </p:cNvPr>
            <p:cNvSpPr>
              <a:spLocks noChangeArrowheads="1"/>
            </p:cNvSpPr>
            <p:nvPr/>
          </p:nvSpPr>
          <p:spPr bwMode="auto">
            <a:xfrm>
              <a:off x="16847" y="-209"/>
              <a:ext cx="19741" cy="5225"/>
            </a:xfrm>
            <a:prstGeom prst="roundRect">
              <a:avLst>
                <a:gd name="adj" fmla="val 16667"/>
              </a:avLst>
            </a:prstGeom>
            <a:solidFill>
              <a:srgbClr val="8064A2">
                <a:lumMod val="20000"/>
                <a:lumOff val="80000"/>
              </a:srgbClr>
            </a:solidFill>
            <a:ln w="25400">
              <a:solidFill>
                <a:sysClr val="windowText" lastClr="000000">
                  <a:lumMod val="100000"/>
                  <a:lumOff val="0"/>
                </a:sysClr>
              </a:solidFill>
              <a:round/>
              <a:headEnd/>
              <a:tailEnd/>
            </a:ln>
          </p:spPr>
          <p:txBody>
            <a:bodyPr rot="0" vert="horz" wrap="square" lIns="91440" tIns="45720" rIns="91440" bIns="45720" anchor="ctr" anchorCtr="0" upright="1">
              <a:noAutofit/>
            </a:bodyPr>
            <a:lstStyle/>
            <a:p>
              <a:pPr algn="ctr">
                <a:lnSpc>
                  <a:spcPct val="107000"/>
                </a:lnSpc>
                <a:spcAft>
                  <a:spcPts val="800"/>
                </a:spcAft>
              </a:pPr>
              <a:r>
                <a:rPr lang="en-GB" sz="1100" b="1"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Screening for eligibility</a:t>
              </a:r>
            </a:p>
            <a:p>
              <a:pPr algn="ctr">
                <a:lnSpc>
                  <a:spcPct val="107000"/>
                </a:lnSpc>
                <a:spcAft>
                  <a:spcPts val="800"/>
                </a:spcAft>
              </a:pPr>
              <a:r>
                <a:rPr lang="en-GB" sz="1100" b="1" dirty="0">
                  <a:solidFill>
                    <a:srgbClr val="000000"/>
                  </a:solidFill>
                  <a:latin typeface="Cambria" panose="02040503050406030204" pitchFamily="18" charset="0"/>
                  <a:ea typeface="Calibri" panose="020F0502020204030204" pitchFamily="34" charset="0"/>
                  <a:cs typeface="Times New Roman" panose="02020603050405020304" pitchFamily="18" charset="0"/>
                </a:rPr>
                <a:t>Target-5000</a:t>
              </a:r>
              <a:r>
                <a:rPr lang="en-GB" sz="1100" b="1"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B244E219-8EA2-4B4B-8AFA-8C8EA0DF89B6}"/>
                </a:ext>
              </a:extLst>
            </p:cNvPr>
            <p:cNvSpPr>
              <a:spLocks noChangeArrowheads="1"/>
            </p:cNvSpPr>
            <p:nvPr/>
          </p:nvSpPr>
          <p:spPr bwMode="auto">
            <a:xfrm>
              <a:off x="18542" y="9290"/>
              <a:ext cx="16464" cy="5484"/>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1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Baseline Assessment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18AA47F9-1CDD-4A0B-BF64-A61967BB5ACC}"/>
                </a:ext>
              </a:extLst>
            </p:cNvPr>
            <p:cNvSpPr>
              <a:spLocks noChangeArrowheads="1"/>
            </p:cNvSpPr>
            <p:nvPr/>
          </p:nvSpPr>
          <p:spPr bwMode="auto">
            <a:xfrm>
              <a:off x="41188" y="4509"/>
              <a:ext cx="16464" cy="5484"/>
            </a:xfrm>
            <a:prstGeom prst="roundRect">
              <a:avLst>
                <a:gd name="adj" fmla="val 16667"/>
              </a:avLst>
            </a:prstGeom>
            <a:solidFill>
              <a:srgbClr val="8064A2">
                <a:lumMod val="20000"/>
                <a:lumOff val="80000"/>
              </a:srgbClr>
            </a:solidFill>
            <a:ln w="25400">
              <a:solidFill>
                <a:sysClr val="windowText" lastClr="000000">
                  <a:lumMod val="100000"/>
                  <a:lumOff val="0"/>
                </a:sysClr>
              </a:solidFill>
              <a:round/>
              <a:headEnd/>
              <a:tailEnd/>
            </a:ln>
          </p:spPr>
          <p:txBody>
            <a:bodyPr rot="0" vert="horz" wrap="square" lIns="91440" tIns="45720" rIns="91440" bIns="45720" anchor="ctr" anchorCtr="0" upright="1">
              <a:noAutofit/>
            </a:bodyPr>
            <a:lstStyle/>
            <a:p>
              <a:pPr algn="ctr">
                <a:lnSpc>
                  <a:spcPct val="107000"/>
                </a:lnSpc>
                <a:spcAft>
                  <a:spcPts val="0"/>
                </a:spcAft>
              </a:pPr>
              <a:r>
                <a:rPr lang="en-GB" sz="1100" b="1">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Excluded- not Eligible/declined</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CF0A43AD-278F-4101-8A9E-4777B3BA11F5}"/>
                </a:ext>
              </a:extLst>
            </p:cNvPr>
            <p:cNvSpPr>
              <a:spLocks noChangeArrowheads="1"/>
            </p:cNvSpPr>
            <p:nvPr/>
          </p:nvSpPr>
          <p:spPr bwMode="auto">
            <a:xfrm>
              <a:off x="19748" y="16742"/>
              <a:ext cx="13272" cy="5484"/>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1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Randomisation</a:t>
              </a:r>
            </a:p>
            <a:p>
              <a:pPr algn="ctr">
                <a:lnSpc>
                  <a:spcPct val="107000"/>
                </a:lnSpc>
                <a:spcAft>
                  <a:spcPts val="0"/>
                </a:spcAft>
              </a:pPr>
              <a:r>
                <a:rPr lang="en-GB" sz="1100" dirty="0">
                  <a:solidFill>
                    <a:srgbClr val="000000"/>
                  </a:solidFill>
                  <a:latin typeface="Cambria" panose="02040503050406030204" pitchFamily="18" charset="0"/>
                  <a:ea typeface="Calibri" panose="020F0502020204030204" pitchFamily="34" charset="0"/>
                  <a:cs typeface="Times New Roman" panose="02020603050405020304" pitchFamily="18" charset="0"/>
                </a:rPr>
                <a:t>Target-500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E0CCF6DF-9257-4BDF-9C40-D093CBA959CB}"/>
                </a:ext>
              </a:extLst>
            </p:cNvPr>
            <p:cNvCxnSpPr>
              <a:cxnSpLocks noChangeShapeType="1"/>
            </p:cNvCxnSpPr>
            <p:nvPr/>
          </p:nvCxnSpPr>
          <p:spPr bwMode="auto">
            <a:xfrm>
              <a:off x="26332" y="5016"/>
              <a:ext cx="0" cy="4100"/>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9" name="Straight Connector 8">
              <a:extLst>
                <a:ext uri="{FF2B5EF4-FFF2-40B4-BE49-F238E27FC236}">
                  <a16:creationId xmlns:a16="http://schemas.microsoft.com/office/drawing/2014/main" id="{3CC904FD-6E31-4075-B0D4-90133C90372F}"/>
                </a:ext>
              </a:extLst>
            </p:cNvPr>
            <p:cNvCxnSpPr>
              <a:cxnSpLocks noChangeShapeType="1"/>
            </p:cNvCxnSpPr>
            <p:nvPr/>
          </p:nvCxnSpPr>
          <p:spPr bwMode="auto">
            <a:xfrm>
              <a:off x="26352" y="14774"/>
              <a:ext cx="0" cy="1828"/>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10" name="Straight Connector 9">
              <a:extLst>
                <a:ext uri="{FF2B5EF4-FFF2-40B4-BE49-F238E27FC236}">
                  <a16:creationId xmlns:a16="http://schemas.microsoft.com/office/drawing/2014/main" id="{F6189889-9D04-45F9-B580-6CF2E346EF2B}"/>
                </a:ext>
              </a:extLst>
            </p:cNvPr>
            <p:cNvCxnSpPr>
              <a:cxnSpLocks noChangeShapeType="1"/>
              <a:stCxn id="7" idx="2"/>
            </p:cNvCxnSpPr>
            <p:nvPr/>
          </p:nvCxnSpPr>
          <p:spPr bwMode="auto">
            <a:xfrm>
              <a:off x="26384" y="22226"/>
              <a:ext cx="0" cy="3179"/>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11" name="Straight Connector 10">
              <a:extLst>
                <a:ext uri="{FF2B5EF4-FFF2-40B4-BE49-F238E27FC236}">
                  <a16:creationId xmlns:a16="http://schemas.microsoft.com/office/drawing/2014/main" id="{B879BF64-96EE-4921-B767-868F473DC3E9}"/>
                </a:ext>
              </a:extLst>
            </p:cNvPr>
            <p:cNvCxnSpPr>
              <a:cxnSpLocks noChangeShapeType="1"/>
            </p:cNvCxnSpPr>
            <p:nvPr/>
          </p:nvCxnSpPr>
          <p:spPr bwMode="auto">
            <a:xfrm>
              <a:off x="17780" y="25336"/>
              <a:ext cx="15456" cy="0"/>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12" name="Straight Connector 11">
              <a:extLst>
                <a:ext uri="{FF2B5EF4-FFF2-40B4-BE49-F238E27FC236}">
                  <a16:creationId xmlns:a16="http://schemas.microsoft.com/office/drawing/2014/main" id="{1023A614-3F2F-4676-BD3B-26992198AFE3}"/>
                </a:ext>
              </a:extLst>
            </p:cNvPr>
            <p:cNvCxnSpPr>
              <a:cxnSpLocks noChangeShapeType="1"/>
            </p:cNvCxnSpPr>
            <p:nvPr/>
          </p:nvCxnSpPr>
          <p:spPr bwMode="auto">
            <a:xfrm>
              <a:off x="17907" y="25336"/>
              <a:ext cx="0" cy="1866"/>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13" name="Straight Connector 12">
              <a:extLst>
                <a:ext uri="{FF2B5EF4-FFF2-40B4-BE49-F238E27FC236}">
                  <a16:creationId xmlns:a16="http://schemas.microsoft.com/office/drawing/2014/main" id="{FA00B41A-48DE-456F-BC83-B0BE9930CA5C}"/>
                </a:ext>
              </a:extLst>
            </p:cNvPr>
            <p:cNvCxnSpPr>
              <a:cxnSpLocks noChangeShapeType="1"/>
            </p:cNvCxnSpPr>
            <p:nvPr/>
          </p:nvCxnSpPr>
          <p:spPr bwMode="auto">
            <a:xfrm>
              <a:off x="33147" y="25336"/>
              <a:ext cx="0" cy="1828"/>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sp>
          <p:nvSpPr>
            <p:cNvPr id="14" name="Rectangle: Rounded Corners 13">
              <a:extLst>
                <a:ext uri="{FF2B5EF4-FFF2-40B4-BE49-F238E27FC236}">
                  <a16:creationId xmlns:a16="http://schemas.microsoft.com/office/drawing/2014/main" id="{A5983387-3F11-47FC-BE90-0600AF142868}"/>
                </a:ext>
              </a:extLst>
            </p:cNvPr>
            <p:cNvSpPr>
              <a:spLocks noChangeArrowheads="1"/>
            </p:cNvSpPr>
            <p:nvPr/>
          </p:nvSpPr>
          <p:spPr bwMode="auto">
            <a:xfrm>
              <a:off x="11536" y="27202"/>
              <a:ext cx="11811" cy="5029"/>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Intervention</a:t>
              </a:r>
            </a:p>
            <a:p>
              <a:pPr algn="ctr">
                <a:lnSpc>
                  <a:spcPct val="107000"/>
                </a:lnSpc>
                <a:spcAft>
                  <a:spcPts val="0"/>
                </a:spcAft>
              </a:pPr>
              <a:r>
                <a:rPr lang="en-GB" sz="1000" dirty="0">
                  <a:solidFill>
                    <a:srgbClr val="000000"/>
                  </a:solidFill>
                  <a:latin typeface="Cambria" panose="02040503050406030204" pitchFamily="18" charset="0"/>
                  <a:ea typeface="Calibri" panose="020F0502020204030204" pitchFamily="34" charset="0"/>
                  <a:cs typeface="Times New Roman" panose="02020603050405020304" pitchFamily="18" charset="0"/>
                </a:rPr>
                <a:t>Target- 250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Rectangle: Rounded Corners 134">
              <a:extLst>
                <a:ext uri="{FF2B5EF4-FFF2-40B4-BE49-F238E27FC236}">
                  <a16:creationId xmlns:a16="http://schemas.microsoft.com/office/drawing/2014/main" id="{C84AB2DB-9094-4593-9AD5-EC4087DDAB4E}"/>
                </a:ext>
              </a:extLst>
            </p:cNvPr>
            <p:cNvSpPr>
              <a:spLocks noChangeArrowheads="1"/>
            </p:cNvSpPr>
            <p:nvPr/>
          </p:nvSpPr>
          <p:spPr bwMode="auto">
            <a:xfrm>
              <a:off x="26384" y="27202"/>
              <a:ext cx="13297" cy="5029"/>
            </a:xfrm>
            <a:custGeom>
              <a:avLst/>
              <a:gdLst>
                <a:gd name="connsiteX0" fmla="*/ 0 w 1516530"/>
                <a:gd name="connsiteY0" fmla="*/ 127635 h 765797"/>
                <a:gd name="connsiteX1" fmla="*/ 127635 w 1516530"/>
                <a:gd name="connsiteY1" fmla="*/ 0 h 765797"/>
                <a:gd name="connsiteX2" fmla="*/ 1388895 w 1516530"/>
                <a:gd name="connsiteY2" fmla="*/ 0 h 765797"/>
                <a:gd name="connsiteX3" fmla="*/ 1516530 w 1516530"/>
                <a:gd name="connsiteY3" fmla="*/ 127635 h 765797"/>
                <a:gd name="connsiteX4" fmla="*/ 1516530 w 1516530"/>
                <a:gd name="connsiteY4" fmla="*/ 638162 h 765797"/>
                <a:gd name="connsiteX5" fmla="*/ 1388895 w 1516530"/>
                <a:gd name="connsiteY5" fmla="*/ 765797 h 765797"/>
                <a:gd name="connsiteX6" fmla="*/ 127635 w 1516530"/>
                <a:gd name="connsiteY6" fmla="*/ 765797 h 765797"/>
                <a:gd name="connsiteX7" fmla="*/ 0 w 1516530"/>
                <a:gd name="connsiteY7" fmla="*/ 638162 h 765797"/>
                <a:gd name="connsiteX8" fmla="*/ 0 w 1516530"/>
                <a:gd name="connsiteY8" fmla="*/ 127635 h 765797"/>
                <a:gd name="connsiteX0" fmla="*/ 0 w 1516530"/>
                <a:gd name="connsiteY0" fmla="*/ 127635 h 765797"/>
                <a:gd name="connsiteX1" fmla="*/ 127635 w 1516530"/>
                <a:gd name="connsiteY1" fmla="*/ 0 h 765797"/>
                <a:gd name="connsiteX2" fmla="*/ 1388895 w 1516530"/>
                <a:gd name="connsiteY2" fmla="*/ 0 h 765797"/>
                <a:gd name="connsiteX3" fmla="*/ 1516530 w 1516530"/>
                <a:gd name="connsiteY3" fmla="*/ 127635 h 765797"/>
                <a:gd name="connsiteX4" fmla="*/ 1516530 w 1516530"/>
                <a:gd name="connsiteY4" fmla="*/ 638162 h 765797"/>
                <a:gd name="connsiteX5" fmla="*/ 1388895 w 1516530"/>
                <a:gd name="connsiteY5" fmla="*/ 765797 h 765797"/>
                <a:gd name="connsiteX6" fmla="*/ 127635 w 1516530"/>
                <a:gd name="connsiteY6" fmla="*/ 765797 h 765797"/>
                <a:gd name="connsiteX7" fmla="*/ 0 w 1516530"/>
                <a:gd name="connsiteY7" fmla="*/ 638162 h 765797"/>
                <a:gd name="connsiteX8" fmla="*/ 0 w 1516530"/>
                <a:gd name="connsiteY8" fmla="*/ 127635 h 76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16530" h="765797">
                  <a:moveTo>
                    <a:pt x="0" y="127635"/>
                  </a:moveTo>
                  <a:cubicBezTo>
                    <a:pt x="0" y="57144"/>
                    <a:pt x="57144" y="0"/>
                    <a:pt x="127635" y="0"/>
                  </a:cubicBezTo>
                  <a:lnTo>
                    <a:pt x="1388895" y="0"/>
                  </a:lnTo>
                  <a:cubicBezTo>
                    <a:pt x="1459386" y="0"/>
                    <a:pt x="1516530" y="57144"/>
                    <a:pt x="1516530" y="127635"/>
                  </a:cubicBezTo>
                  <a:lnTo>
                    <a:pt x="1516530" y="638162"/>
                  </a:lnTo>
                  <a:cubicBezTo>
                    <a:pt x="1516530" y="708653"/>
                    <a:pt x="1459386" y="765797"/>
                    <a:pt x="1388895" y="765797"/>
                  </a:cubicBezTo>
                  <a:lnTo>
                    <a:pt x="127635" y="765797"/>
                  </a:lnTo>
                  <a:cubicBezTo>
                    <a:pt x="57144" y="765797"/>
                    <a:pt x="0" y="708653"/>
                    <a:pt x="0" y="638162"/>
                  </a:cubicBezTo>
                  <a:lnTo>
                    <a:pt x="0" y="127635"/>
                  </a:lnTo>
                  <a:close/>
                </a:path>
              </a:pathLst>
            </a:cu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Control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0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 Target-250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29" name="Rectangle: Rounded Corners 28">
            <a:extLst>
              <a:ext uri="{FF2B5EF4-FFF2-40B4-BE49-F238E27FC236}">
                <a16:creationId xmlns:a16="http://schemas.microsoft.com/office/drawing/2014/main" id="{6039D473-DC03-427B-A97D-F6F2310BE64C}"/>
              </a:ext>
            </a:extLst>
          </p:cNvPr>
          <p:cNvSpPr>
            <a:spLocks noChangeArrowheads="1"/>
          </p:cNvSpPr>
          <p:nvPr/>
        </p:nvSpPr>
        <p:spPr bwMode="auto">
          <a:xfrm>
            <a:off x="1823264" y="4951765"/>
            <a:ext cx="1420112" cy="596747"/>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a:solidFill>
                  <a:srgbClr val="000000"/>
                </a:solidFill>
                <a:latin typeface="Cambria" panose="02040503050406030204" pitchFamily="18" charset="0"/>
                <a:ea typeface="Calibri" panose="020F0502020204030204" pitchFamily="34" charset="0"/>
                <a:cs typeface="Times New Roman" panose="02020603050405020304" pitchFamily="18" charset="0"/>
              </a:rPr>
              <a:t>Follow-up</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Rectangle: Rounded Corners 29">
            <a:extLst>
              <a:ext uri="{FF2B5EF4-FFF2-40B4-BE49-F238E27FC236}">
                <a16:creationId xmlns:a16="http://schemas.microsoft.com/office/drawing/2014/main" id="{07774AAF-6EFA-4882-B611-41CC89A5E074}"/>
              </a:ext>
            </a:extLst>
          </p:cNvPr>
          <p:cNvSpPr>
            <a:spLocks noChangeArrowheads="1"/>
          </p:cNvSpPr>
          <p:nvPr/>
        </p:nvSpPr>
        <p:spPr bwMode="auto">
          <a:xfrm>
            <a:off x="1751783" y="5865684"/>
            <a:ext cx="1420112" cy="596747"/>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err="1">
                <a:solidFill>
                  <a:srgbClr val="000000"/>
                </a:solidFill>
                <a:latin typeface="Cambria" panose="02040503050406030204" pitchFamily="18" charset="0"/>
                <a:ea typeface="Calibri" panose="020F0502020204030204" pitchFamily="34" charset="0"/>
                <a:cs typeface="Times New Roman" panose="02020603050405020304" pitchFamily="18" charset="0"/>
              </a:rPr>
              <a:t>Endline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Rectangle: Rounded Corners 30">
            <a:extLst>
              <a:ext uri="{FF2B5EF4-FFF2-40B4-BE49-F238E27FC236}">
                <a16:creationId xmlns:a16="http://schemas.microsoft.com/office/drawing/2014/main" id="{AE906DD1-519D-4C79-9119-09FD2A53760D}"/>
              </a:ext>
            </a:extLst>
          </p:cNvPr>
          <p:cNvSpPr>
            <a:spLocks noChangeArrowheads="1"/>
          </p:cNvSpPr>
          <p:nvPr/>
        </p:nvSpPr>
        <p:spPr bwMode="auto">
          <a:xfrm>
            <a:off x="3787204" y="4992772"/>
            <a:ext cx="1420112" cy="596747"/>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Follow-up</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2" name="Rectangle: Rounded Corners 31">
            <a:extLst>
              <a:ext uri="{FF2B5EF4-FFF2-40B4-BE49-F238E27FC236}">
                <a16:creationId xmlns:a16="http://schemas.microsoft.com/office/drawing/2014/main" id="{253EA78D-1398-40E6-B8A0-B2F7B78958C3}"/>
              </a:ext>
            </a:extLst>
          </p:cNvPr>
          <p:cNvSpPr>
            <a:spLocks noChangeArrowheads="1"/>
          </p:cNvSpPr>
          <p:nvPr/>
        </p:nvSpPr>
        <p:spPr bwMode="auto">
          <a:xfrm>
            <a:off x="3787204" y="5947698"/>
            <a:ext cx="1420112" cy="596747"/>
          </a:xfrm>
          <a:prstGeom prst="roundRect">
            <a:avLst>
              <a:gd name="adj" fmla="val 16667"/>
            </a:avLst>
          </a:prstGeom>
          <a:noFill/>
          <a:ln w="25400">
            <a:solidFill>
              <a:sysClr val="windowText" lastClr="000000">
                <a:lumMod val="100000"/>
                <a:lumOff val="0"/>
              </a:sysClr>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pPr algn="ctr">
              <a:lnSpc>
                <a:spcPct val="107000"/>
              </a:lnSpc>
              <a:spcAft>
                <a:spcPts val="0"/>
              </a:spcAft>
            </a:pPr>
            <a:r>
              <a:rPr lang="en-GB" sz="1000" dirty="0" err="1">
                <a:solidFill>
                  <a:srgbClr val="000000"/>
                </a:solidFill>
                <a:latin typeface="Cambria" panose="02040503050406030204" pitchFamily="18" charset="0"/>
                <a:ea typeface="Calibri" panose="020F0502020204030204" pitchFamily="34" charset="0"/>
                <a:cs typeface="Times New Roman" panose="02020603050405020304" pitchFamily="18" charset="0"/>
              </a:rPr>
              <a:t>Endline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3" name="Straight Connector 32">
            <a:extLst>
              <a:ext uri="{FF2B5EF4-FFF2-40B4-BE49-F238E27FC236}">
                <a16:creationId xmlns:a16="http://schemas.microsoft.com/office/drawing/2014/main" id="{9AB76F14-00C0-42FB-A2E1-AFE6E6F002AC}"/>
              </a:ext>
            </a:extLst>
          </p:cNvPr>
          <p:cNvCxnSpPr>
            <a:cxnSpLocks noChangeShapeType="1"/>
          </p:cNvCxnSpPr>
          <p:nvPr/>
        </p:nvCxnSpPr>
        <p:spPr bwMode="auto">
          <a:xfrm>
            <a:off x="2592474" y="4634593"/>
            <a:ext cx="0" cy="317172"/>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37" name="Straight Connector 36">
            <a:extLst>
              <a:ext uri="{FF2B5EF4-FFF2-40B4-BE49-F238E27FC236}">
                <a16:creationId xmlns:a16="http://schemas.microsoft.com/office/drawing/2014/main" id="{307B3F50-EB7D-4948-A200-E05D2005D23B}"/>
              </a:ext>
            </a:extLst>
          </p:cNvPr>
          <p:cNvCxnSpPr>
            <a:cxnSpLocks noChangeShapeType="1"/>
          </p:cNvCxnSpPr>
          <p:nvPr/>
        </p:nvCxnSpPr>
        <p:spPr bwMode="auto">
          <a:xfrm>
            <a:off x="2574020" y="5548512"/>
            <a:ext cx="0" cy="317172"/>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38" name="Straight Connector 37">
            <a:extLst>
              <a:ext uri="{FF2B5EF4-FFF2-40B4-BE49-F238E27FC236}">
                <a16:creationId xmlns:a16="http://schemas.microsoft.com/office/drawing/2014/main" id="{5BE6995A-5A85-4A05-8025-DE51D9C843A4}"/>
              </a:ext>
            </a:extLst>
          </p:cNvPr>
          <p:cNvCxnSpPr>
            <a:cxnSpLocks noChangeShapeType="1"/>
          </p:cNvCxnSpPr>
          <p:nvPr/>
        </p:nvCxnSpPr>
        <p:spPr bwMode="auto">
          <a:xfrm>
            <a:off x="4432393" y="4634593"/>
            <a:ext cx="0" cy="317172"/>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39" name="Straight Connector 38">
            <a:extLst>
              <a:ext uri="{FF2B5EF4-FFF2-40B4-BE49-F238E27FC236}">
                <a16:creationId xmlns:a16="http://schemas.microsoft.com/office/drawing/2014/main" id="{A9092AFF-CB54-46E8-87ED-ECA85F87A016}"/>
              </a:ext>
            </a:extLst>
          </p:cNvPr>
          <p:cNvCxnSpPr>
            <a:cxnSpLocks noChangeShapeType="1"/>
          </p:cNvCxnSpPr>
          <p:nvPr/>
        </p:nvCxnSpPr>
        <p:spPr bwMode="auto">
          <a:xfrm>
            <a:off x="4432393" y="5630526"/>
            <a:ext cx="0" cy="317172"/>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cxnSp>
        <p:nvCxnSpPr>
          <p:cNvPr id="40" name="Straight Connector 39">
            <a:extLst>
              <a:ext uri="{FF2B5EF4-FFF2-40B4-BE49-F238E27FC236}">
                <a16:creationId xmlns:a16="http://schemas.microsoft.com/office/drawing/2014/main" id="{9C63CBD3-B18E-49CB-BF5A-AE9CED7D8125}"/>
              </a:ext>
            </a:extLst>
          </p:cNvPr>
          <p:cNvCxnSpPr>
            <a:cxnSpLocks noChangeShapeType="1"/>
            <a:stCxn id="6" idx="1"/>
          </p:cNvCxnSpPr>
          <p:nvPr/>
        </p:nvCxnSpPr>
        <p:spPr bwMode="auto">
          <a:xfrm flipH="1" flipV="1">
            <a:off x="3602283" y="1642370"/>
            <a:ext cx="1786230" cy="28066"/>
          </a:xfrm>
          <a:prstGeom prst="line">
            <a:avLst/>
          </a:prstGeom>
          <a:noFill/>
          <a:ln w="28575">
            <a:solidFill>
              <a:sysClr val="windowText" lastClr="000000">
                <a:lumMod val="100000"/>
                <a:lumOff val="0"/>
              </a:sysClr>
            </a:solidFill>
            <a:round/>
            <a:headEnd/>
            <a:tailEnd/>
          </a:ln>
          <a:extLst>
            <a:ext uri="{909E8E84-426E-40DD-AFC4-6F175D3DCCD1}">
              <a14:hiddenFill xmlns:a14="http://schemas.microsoft.com/office/drawing/2010/main">
                <a:noFill/>
              </a14:hiddenFill>
            </a:ext>
          </a:extLst>
        </p:spPr>
      </p:cxnSp>
      <p:sp>
        <p:nvSpPr>
          <p:cNvPr id="43" name="TextBox 42">
            <a:extLst>
              <a:ext uri="{FF2B5EF4-FFF2-40B4-BE49-F238E27FC236}">
                <a16:creationId xmlns:a16="http://schemas.microsoft.com/office/drawing/2014/main" id="{D8987988-77BC-404B-AE2A-E865979E3304}"/>
              </a:ext>
            </a:extLst>
          </p:cNvPr>
          <p:cNvSpPr txBox="1"/>
          <p:nvPr/>
        </p:nvSpPr>
        <p:spPr>
          <a:xfrm>
            <a:off x="2370338" y="195309"/>
            <a:ext cx="5211192" cy="369332"/>
          </a:xfrm>
          <a:prstGeom prst="rect">
            <a:avLst/>
          </a:prstGeom>
          <a:noFill/>
        </p:spPr>
        <p:txBody>
          <a:bodyPr wrap="square" rtlCol="0">
            <a:spAutoFit/>
          </a:bodyPr>
          <a:lstStyle/>
          <a:p>
            <a:r>
              <a:rPr lang="en-GB" b="1" dirty="0"/>
              <a:t>Screening and intervention process</a:t>
            </a:r>
          </a:p>
        </p:txBody>
      </p:sp>
    </p:spTree>
    <p:extLst>
      <p:ext uri="{BB962C8B-B14F-4D97-AF65-F5344CB8AC3E}">
        <p14:creationId xmlns:p14="http://schemas.microsoft.com/office/powerpoint/2010/main" val="31102500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1604</TotalTime>
  <Words>1709</Words>
  <Application>Microsoft Office PowerPoint</Application>
  <PresentationFormat>Widescreen</PresentationFormat>
  <Paragraphs>109</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Cambria</vt:lpstr>
      <vt:lpstr>Trebuchet MS</vt:lpstr>
      <vt:lpstr>Wingdings 3</vt:lpstr>
      <vt:lpstr>Facet</vt:lpstr>
      <vt:lpstr>WEB BASED INTERVENTION FOR ALCOHOL AND SUBSTANCE ABUSE</vt:lpstr>
      <vt:lpstr>Outline</vt:lpstr>
      <vt:lpstr>Introduction</vt:lpstr>
      <vt:lpstr>Introduction cont’d</vt:lpstr>
      <vt:lpstr>Introduction cont’d</vt:lpstr>
      <vt:lpstr>Problem statement</vt:lpstr>
      <vt:lpstr>Methods and material</vt:lpstr>
      <vt:lpstr>Methods cont’d-Inclusion and exclusion</vt:lpstr>
      <vt:lpstr>PowerPoint Presentation</vt:lpstr>
      <vt:lpstr>Intervention</vt:lpstr>
      <vt:lpstr>Key outcome variables</vt:lpstr>
      <vt:lpstr>Data analysis</vt:lpstr>
      <vt:lpstr>Ethical considerations</vt:lpstr>
      <vt:lpstr>References</vt:lpstr>
      <vt:lpstr>References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BASED INTERVENTION FOR ALCOHOL AND SUBSTANCE ABUSE</dc:title>
  <dc:creator>Nazarius Mbona Tumwesigye</dc:creator>
  <cp:lastModifiedBy>prudence Aturinde</cp:lastModifiedBy>
  <cp:revision>25</cp:revision>
  <dcterms:created xsi:type="dcterms:W3CDTF">2022-11-22T09:42:37Z</dcterms:created>
  <dcterms:modified xsi:type="dcterms:W3CDTF">2022-11-23T13:36:20Z</dcterms:modified>
</cp:coreProperties>
</file>